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74" r:id="rId1"/>
  </p:sldMasterIdLst>
  <p:notesMasterIdLst>
    <p:notesMasterId r:id="rId27"/>
  </p:notesMasterIdLst>
  <p:handoutMasterIdLst>
    <p:handoutMasterId r:id="rId28"/>
  </p:handoutMasterIdLst>
  <p:sldIdLst>
    <p:sldId id="291" r:id="rId2"/>
    <p:sldId id="294" r:id="rId3"/>
    <p:sldId id="296" r:id="rId4"/>
    <p:sldId id="297" r:id="rId5"/>
    <p:sldId id="298" r:id="rId6"/>
    <p:sldId id="299" r:id="rId7"/>
    <p:sldId id="274" r:id="rId8"/>
    <p:sldId id="285" r:id="rId9"/>
    <p:sldId id="275" r:id="rId10"/>
    <p:sldId id="280" r:id="rId11"/>
    <p:sldId id="284" r:id="rId12"/>
    <p:sldId id="277" r:id="rId13"/>
    <p:sldId id="281" r:id="rId14"/>
    <p:sldId id="276" r:id="rId15"/>
    <p:sldId id="286" r:id="rId16"/>
    <p:sldId id="287" r:id="rId17"/>
    <p:sldId id="288" r:id="rId18"/>
    <p:sldId id="289" r:id="rId19"/>
    <p:sldId id="301" r:id="rId20"/>
    <p:sldId id="302" r:id="rId21"/>
    <p:sldId id="300" r:id="rId22"/>
    <p:sldId id="295" r:id="rId23"/>
    <p:sldId id="293" r:id="rId24"/>
    <p:sldId id="261" r:id="rId25"/>
    <p:sldId id="260" r:id="rId26"/>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uthenticate and connect with Microsoft Graph" id="{7E829F76-CD83-44A3-B3F7-007301260BD8}">
          <p14:sldIdLst>
            <p14:sldId id="291"/>
            <p14:sldId id="294"/>
            <p14:sldId id="296"/>
            <p14:sldId id="297"/>
            <p14:sldId id="298"/>
            <p14:sldId id="299"/>
          </p14:sldIdLst>
        </p14:section>
        <p14:section name="Protocols in the v2.0 endpoint" id="{028F90B5-6AF9-44A4-84A1-4146B086D76A}">
          <p14:sldIdLst>
            <p14:sldId id="274"/>
            <p14:sldId id="285"/>
            <p14:sldId id="275"/>
            <p14:sldId id="280"/>
            <p14:sldId id="284"/>
            <p14:sldId id="277"/>
            <p14:sldId id="281"/>
            <p14:sldId id="276"/>
            <p14:sldId id="286"/>
            <p14:sldId id="287"/>
            <p14:sldId id="288"/>
            <p14:sldId id="289"/>
            <p14:sldId id="301"/>
            <p14:sldId id="302"/>
            <p14:sldId id="300"/>
            <p14:sldId id="295"/>
          </p14:sldIdLst>
        </p14:section>
        <p14:section name="Summary" id="{0515D85C-C91E-4BDB-B673-651C2D8A364D}">
          <p14:sldIdLst>
            <p14:sldId id="293"/>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787878"/>
    <a:srgbClr val="595959"/>
    <a:srgbClr val="A6A6A6"/>
    <a:srgbClr val="7F7F7F"/>
    <a:srgbClr val="00BCF2"/>
    <a:srgbClr val="FFFFFF"/>
    <a:srgbClr val="000A18"/>
    <a:srgbClr val="BCEEFC"/>
    <a:srgbClr val="FFB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07" autoAdjust="0"/>
    <p:restoredTop sz="78793" autoAdjust="0"/>
  </p:normalViewPr>
  <p:slideViewPr>
    <p:cSldViewPr snapToGrid="0">
      <p:cViewPr varScale="1">
        <p:scale>
          <a:sx n="110" d="100"/>
          <a:sy n="110" d="100"/>
        </p:scale>
        <p:origin x="708"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11/1/2017 8:06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11/1/2017 8:06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904796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implicit flow will cause an HTTP 302</a:t>
            </a:r>
            <a:r>
              <a:rPr lang="en-US" baseline="0" dirty="0"/>
              <a:t> redirect with the access token in the request.</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02343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for a JavaScript</a:t>
            </a:r>
            <a:r>
              <a:rPr lang="en-US" baseline="0" dirty="0"/>
              <a:t> application is very similar to code used for mobile and native applications. We first attempt to acquire the token silently, and if that fails we prompt the user.  </a:t>
            </a:r>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037103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Daemon,</a:t>
            </a:r>
            <a:r>
              <a:rPr lang="en-US" b="1" baseline="0" dirty="0"/>
              <a:t> server to server, or </a:t>
            </a:r>
            <a:r>
              <a:rPr lang="en-US" b="1" dirty="0"/>
              <a:t>“headless” applications</a:t>
            </a:r>
          </a:p>
          <a:p>
            <a:r>
              <a:rPr lang="en-US" b="0" dirty="0"/>
              <a:t>Examples are applications</a:t>
            </a:r>
            <a:r>
              <a:rPr lang="en-US" b="0" baseline="0" dirty="0"/>
              <a:t> that run on a scheduled basis and do not have an interactive user. An admin still needs to grant consent to the app.</a:t>
            </a:r>
          </a:p>
          <a:p>
            <a:endParaRPr lang="en-US" b="0" dirty="0"/>
          </a:p>
          <a:p>
            <a:r>
              <a:rPr lang="en-US" b="1" dirty="0"/>
              <a:t>Example of requesting admin consent:</a:t>
            </a:r>
          </a:p>
          <a:p>
            <a:r>
              <a:rPr lang="en-US" dirty="0"/>
              <a:t>https://login.microsoftonline.com/common/adminconsent?client_id=6731de76-14a6-49ae-97bc-6eba6914391e&amp;state=12345&amp;redirect_uri=http://localhost/myapp/permissions</a:t>
            </a:r>
          </a:p>
          <a:p>
            <a:endParaRPr lang="en-US" dirty="0"/>
          </a:p>
          <a:p>
            <a:r>
              <a:rPr lang="en-US" dirty="0"/>
              <a:t>Once an admin has granted consent, there is no more user interaction required. The application provides its client credentials</a:t>
            </a:r>
            <a:r>
              <a:rPr lang="en-US" baseline="0" dirty="0"/>
              <a:t> to obtain a fresh token. </a:t>
            </a:r>
          </a:p>
          <a:p>
            <a:endParaRPr lang="en-US" baseline="0" dirty="0"/>
          </a:p>
          <a:p>
            <a:r>
              <a:rPr lang="en-US" baseline="0" dirty="0"/>
              <a:t>These applications should inspect the </a:t>
            </a:r>
            <a:r>
              <a:rPr lang="en-US" baseline="0" dirty="0" err="1"/>
              <a:t>exp</a:t>
            </a:r>
            <a:r>
              <a:rPr lang="en-US" baseline="0" dirty="0"/>
              <a:t> claim in the token to know when the token will expire.</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4128125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previous instances, we used </a:t>
            </a:r>
            <a:r>
              <a:rPr lang="en-US" baseline="0" dirty="0" err="1"/>
              <a:t>PublicClientApplication</a:t>
            </a:r>
            <a:r>
              <a:rPr lang="en-US" baseline="0" dirty="0"/>
              <a:t>, which includes an interactive user. A </a:t>
            </a:r>
            <a:r>
              <a:rPr lang="en-US" baseline="0" dirty="0" err="1"/>
              <a:t>ConfidentialClientApplication</a:t>
            </a:r>
            <a:r>
              <a:rPr lang="en-US" baseline="0" dirty="0"/>
              <a:t> can run without an interactive user, obtaining tokens by providing a secret. </a:t>
            </a:r>
          </a:p>
          <a:p>
            <a:endParaRPr lang="en-US" baseline="0" dirty="0"/>
          </a:p>
          <a:p>
            <a:r>
              <a:rPr lang="en-US" baseline="0" dirty="0"/>
              <a:t>These types of applications require admin consent. Example of admin consent:</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https://login.microsoftonline.com/common/adminconsent?client_id=6731de76-14a6-49ae-97bc-6eba6914391e&amp;state=12345&amp;redirect_uri=http://localhost/myapp/permissions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454807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call to /common/OAuth/v2.0/authorize will pop</a:t>
            </a:r>
            <a:r>
              <a:rPr lang="en-US" baseline="0" dirty="0"/>
              <a:t> up a login screen and request permissions consent.  This is how you sign the user into your application.  The application receives an </a:t>
            </a:r>
            <a:r>
              <a:rPr lang="en-US" baseline="0" dirty="0" err="1"/>
              <a:t>id_token</a:t>
            </a:r>
            <a:r>
              <a:rPr lang="en-US" baseline="0" dirty="0"/>
              <a:t>, which it needs to validate.  </a:t>
            </a:r>
          </a:p>
          <a:p>
            <a:endParaRPr lang="en-US" baseline="0" dirty="0"/>
          </a:p>
          <a:p>
            <a:r>
              <a:rPr lang="en-US" baseline="0" dirty="0"/>
              <a:t>The call to /common/</a:t>
            </a:r>
            <a:r>
              <a:rPr lang="en-US" baseline="0" dirty="0" err="1"/>
              <a:t>Oauth</a:t>
            </a:r>
            <a:r>
              <a:rPr lang="en-US" baseline="0" dirty="0"/>
              <a:t>/v2.0/token retrieves a token to call the Microsoft Graph. Do not need to validate the </a:t>
            </a:r>
            <a:r>
              <a:rPr lang="en-US" baseline="0" dirty="0" err="1"/>
              <a:t>id_token</a:t>
            </a:r>
            <a:r>
              <a:rPr lang="en-US" baseline="0" dirty="0"/>
              <a:t> obtained for the Graph endpoint, the Graph endpoint performs its own </a:t>
            </a:r>
            <a:r>
              <a:rPr lang="en-US" baseline="0" dirty="0" err="1"/>
              <a:t>id_token</a:t>
            </a:r>
            <a:r>
              <a:rPr lang="en-US" baseline="0" dirty="0"/>
              <a:t> validation.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3508762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OpenID</a:t>
            </a:r>
            <a:r>
              <a:rPr lang="en-US" dirty="0"/>
              <a:t> Connect</a:t>
            </a:r>
            <a:r>
              <a:rPr lang="en-US" baseline="0" dirty="0"/>
              <a:t> with an ASP.NET web application. The request to the authorize endpoint includes the client ID. Response includes the </a:t>
            </a:r>
            <a:r>
              <a:rPr lang="en-US" baseline="0" dirty="0" err="1"/>
              <a:t>id_token</a:t>
            </a:r>
            <a:r>
              <a:rPr lang="en-US" baseline="0" dirty="0"/>
              <a:t> and will cause an HTTP POST back to your reply URL. The reply URL must match the reply URL that is configured for the application (you cannot coerce it to reply to a URL that isn’t configured for the application).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8210557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 is that this uses the ASP.NET middleware with the v2 endpoint.</a:t>
            </a:r>
            <a:r>
              <a:rPr lang="en-US" baseline="0" dirty="0"/>
              <a:t> MSAL is not required to sign the user into the application, we can configure the v2.0 endpoint to use with OWIN middleware.</a:t>
            </a:r>
          </a:p>
          <a:p>
            <a:endParaRPr lang="en-US" baseline="0" dirty="0"/>
          </a:p>
          <a:p>
            <a:r>
              <a:rPr lang="en-US" baseline="0" dirty="0"/>
              <a:t>We only need to validate the </a:t>
            </a:r>
            <a:r>
              <a:rPr lang="en-US" baseline="0" dirty="0" err="1"/>
              <a:t>id_token</a:t>
            </a:r>
            <a:r>
              <a:rPr lang="en-US" baseline="0" dirty="0"/>
              <a:t> used to sign the user into the application. We do not validate a token that is used to call a downstream API such as Microsoft Graph.</a:t>
            </a:r>
          </a:p>
          <a:p>
            <a:endParaRPr lang="en-US" baseline="0" dirty="0"/>
          </a:p>
          <a:p>
            <a:r>
              <a:rPr lang="en-US" sz="900" kern="1200" dirty="0">
                <a:solidFill>
                  <a:schemeClr val="tx1"/>
                </a:solidFill>
                <a:latin typeface="Segoe UI Light" pitchFamily="34" charset="0"/>
                <a:ea typeface="+mn-ea"/>
                <a:cs typeface="+mn-cs"/>
              </a:rPr>
              <a:t> // In a real application you would use </a:t>
            </a:r>
            <a:r>
              <a:rPr lang="en-US" sz="900" kern="1200" dirty="0" err="1">
                <a:solidFill>
                  <a:schemeClr val="tx1"/>
                </a:solidFill>
                <a:latin typeface="Segoe UI Light" pitchFamily="34" charset="0"/>
                <a:ea typeface="+mn-ea"/>
                <a:cs typeface="+mn-cs"/>
              </a:rPr>
              <a:t>IssuerValidator</a:t>
            </a:r>
            <a:r>
              <a:rPr lang="en-US" sz="900" kern="1200" dirty="0">
                <a:solidFill>
                  <a:schemeClr val="tx1"/>
                </a:solidFill>
                <a:latin typeface="Segoe UI Light" pitchFamily="34" charset="0"/>
                <a:ea typeface="+mn-ea"/>
                <a:cs typeface="+mn-cs"/>
              </a:rPr>
              <a:t> for additional checks, </a:t>
            </a:r>
          </a:p>
          <a:p>
            <a:r>
              <a:rPr lang="en-US" sz="900" kern="1200" dirty="0">
                <a:solidFill>
                  <a:schemeClr val="tx1"/>
                </a:solidFill>
                <a:latin typeface="Segoe UI Light" pitchFamily="34" charset="0"/>
                <a:ea typeface="+mn-ea"/>
                <a:cs typeface="+mn-cs"/>
              </a:rPr>
              <a:t>                        // like making sure the user's organization has signed up for your app.</a:t>
            </a:r>
          </a:p>
          <a:p>
            <a:r>
              <a:rPr lang="en-US" sz="900" kern="1200" dirty="0">
                <a:solidFill>
                  <a:schemeClr val="tx1"/>
                </a:solidFill>
                <a:latin typeface="Segoe UI Light" pitchFamily="34" charset="0"/>
                <a:ea typeface="+mn-ea"/>
                <a:cs typeface="+mn-cs"/>
              </a:rPr>
              <a:t>                        //     </a:t>
            </a:r>
            <a:r>
              <a:rPr lang="en-US" sz="900" kern="1200" dirty="0" err="1">
                <a:solidFill>
                  <a:schemeClr val="tx1"/>
                </a:solidFill>
                <a:latin typeface="Segoe UI Light" pitchFamily="34" charset="0"/>
                <a:ea typeface="+mn-ea"/>
                <a:cs typeface="+mn-cs"/>
              </a:rPr>
              <a:t>IssuerValidator</a:t>
            </a:r>
            <a:r>
              <a:rPr lang="en-US" sz="900" kern="1200" dirty="0">
                <a:solidFill>
                  <a:schemeClr val="tx1"/>
                </a:solidFill>
                <a:latin typeface="Segoe UI Light" pitchFamily="34" charset="0"/>
                <a:ea typeface="+mn-ea"/>
                <a:cs typeface="+mn-cs"/>
              </a:rPr>
              <a:t> = (issuer, token, </a:t>
            </a:r>
            <a:r>
              <a:rPr lang="en-US" sz="900" kern="1200" dirty="0" err="1">
                <a:solidFill>
                  <a:schemeClr val="tx1"/>
                </a:solidFill>
                <a:latin typeface="Segoe UI Light" pitchFamily="34" charset="0"/>
                <a:ea typeface="+mn-ea"/>
                <a:cs typeface="+mn-cs"/>
              </a:rPr>
              <a:t>tvp</a:t>
            </a:r>
            <a:r>
              <a:rPr lang="en-US" sz="900" kern="1200" dirty="0">
                <a:solidFill>
                  <a:schemeClr val="tx1"/>
                </a:solidFill>
                <a:latin typeface="Segoe UI Light" pitchFamily="34" charset="0"/>
                <a:ea typeface="+mn-ea"/>
                <a:cs typeface="+mn-cs"/>
              </a:rPr>
              <a:t>) =&gt;</a:t>
            </a:r>
          </a:p>
          <a:p>
            <a:r>
              <a:rPr lang="en-US" sz="900" kern="1200" dirty="0">
                <a:solidFill>
                  <a:schemeClr val="tx1"/>
                </a:solidFill>
                <a:latin typeface="Segoe UI Light" pitchFamily="34" charset="0"/>
                <a:ea typeface="+mn-ea"/>
                <a:cs typeface="+mn-cs"/>
              </a:rPr>
              <a:t>                        //     {</a:t>
            </a:r>
          </a:p>
          <a:p>
            <a:r>
              <a:rPr lang="en-US" sz="900" kern="1200" dirty="0">
                <a:solidFill>
                  <a:schemeClr val="tx1"/>
                </a:solidFill>
                <a:latin typeface="Segoe UI Light" pitchFamily="34" charset="0"/>
                <a:ea typeface="+mn-ea"/>
                <a:cs typeface="+mn-cs"/>
              </a:rPr>
              <a:t>                        //         if (</a:t>
            </a:r>
            <a:r>
              <a:rPr lang="en-US" sz="900" kern="1200" dirty="0" err="1">
                <a:solidFill>
                  <a:schemeClr val="tx1"/>
                </a:solidFill>
                <a:latin typeface="Segoe UI Light" pitchFamily="34" charset="0"/>
                <a:ea typeface="+mn-ea"/>
                <a:cs typeface="+mn-cs"/>
              </a:rPr>
              <a:t>MyCustomTenantValidation</a:t>
            </a:r>
            <a:r>
              <a:rPr lang="en-US" sz="900" kern="1200" dirty="0">
                <a:solidFill>
                  <a:schemeClr val="tx1"/>
                </a:solidFill>
                <a:latin typeface="Segoe UI Light" pitchFamily="34" charset="0"/>
                <a:ea typeface="+mn-ea"/>
                <a:cs typeface="+mn-cs"/>
              </a:rPr>
              <a:t>(issuer)) </a:t>
            </a:r>
          </a:p>
          <a:p>
            <a:r>
              <a:rPr lang="en-US" sz="900" kern="1200" dirty="0">
                <a:solidFill>
                  <a:schemeClr val="tx1"/>
                </a:solidFill>
                <a:latin typeface="Segoe UI Light" pitchFamily="34" charset="0"/>
                <a:ea typeface="+mn-ea"/>
                <a:cs typeface="+mn-cs"/>
              </a:rPr>
              <a:t>                        //             return issuer;</a:t>
            </a:r>
          </a:p>
          <a:p>
            <a:r>
              <a:rPr lang="en-US" sz="900" kern="1200" dirty="0">
                <a:solidFill>
                  <a:schemeClr val="tx1"/>
                </a:solidFill>
                <a:latin typeface="Segoe UI Light" pitchFamily="34" charset="0"/>
                <a:ea typeface="+mn-ea"/>
                <a:cs typeface="+mn-cs"/>
              </a:rPr>
              <a:t>                        //         else</a:t>
            </a:r>
          </a:p>
          <a:p>
            <a:r>
              <a:rPr lang="en-US" sz="900" kern="1200" dirty="0">
                <a:solidFill>
                  <a:schemeClr val="tx1"/>
                </a:solidFill>
                <a:latin typeface="Segoe UI Light" pitchFamily="34" charset="0"/>
                <a:ea typeface="+mn-ea"/>
                <a:cs typeface="+mn-cs"/>
              </a:rPr>
              <a:t>                        //             throw new </a:t>
            </a:r>
            <a:r>
              <a:rPr lang="en-US" sz="900" kern="1200" dirty="0" err="1">
                <a:solidFill>
                  <a:schemeClr val="tx1"/>
                </a:solidFill>
                <a:latin typeface="Segoe UI Light" pitchFamily="34" charset="0"/>
                <a:ea typeface="+mn-ea"/>
                <a:cs typeface="+mn-cs"/>
              </a:rPr>
              <a:t>SecurityTokenInvalidIssuerException</a:t>
            </a:r>
            <a:r>
              <a:rPr lang="en-US" sz="900" kern="1200" dirty="0">
                <a:solidFill>
                  <a:schemeClr val="tx1"/>
                </a:solidFill>
                <a:latin typeface="Segoe UI Light" pitchFamily="34" charset="0"/>
                <a:ea typeface="+mn-ea"/>
                <a:cs typeface="+mn-cs"/>
              </a:rPr>
              <a:t>("Invalid issuer");</a:t>
            </a:r>
          </a:p>
          <a:p>
            <a:r>
              <a:rPr lang="en-US" sz="900" kern="1200" dirty="0">
                <a:solidFill>
                  <a:schemeClr val="tx1"/>
                </a:solidFill>
                <a:latin typeface="Segoe UI Light" pitchFamily="34" charset="0"/>
                <a:ea typeface="+mn-ea"/>
                <a:cs typeface="+mn-cs"/>
              </a:rPr>
              <a:t>                        //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7568484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user is signed</a:t>
            </a:r>
            <a:r>
              <a:rPr lang="en-US" baseline="0" dirty="0"/>
              <a:t> in via the OWIN middleware, the application then uses MSAL to call a downstream API such as Microsoft Graph API. </a:t>
            </a:r>
          </a:p>
          <a:p>
            <a:endParaRPr lang="en-US" baseline="0" dirty="0"/>
          </a:p>
          <a:p>
            <a:r>
              <a:rPr lang="en-US" baseline="0" dirty="0"/>
              <a:t>The </a:t>
            </a:r>
            <a:r>
              <a:rPr lang="en-US" baseline="0" dirty="0" err="1"/>
              <a:t>OpenID</a:t>
            </a:r>
            <a:r>
              <a:rPr lang="en-US" baseline="0" dirty="0"/>
              <a:t> Connect middleware receives a code as part of the </a:t>
            </a:r>
            <a:r>
              <a:rPr lang="en-US" baseline="0" dirty="0" err="1"/>
              <a:t>Oauth</a:t>
            </a:r>
            <a:r>
              <a:rPr lang="en-US" baseline="0" dirty="0"/>
              <a:t> flow. MSAL redeems this code using the </a:t>
            </a:r>
            <a:r>
              <a:rPr lang="en-US" baseline="0" dirty="0" err="1"/>
              <a:t>AcquireTokenByAuthorizationCodeAsync</a:t>
            </a:r>
            <a:r>
              <a:rPr lang="en-US" baseline="0" dirty="0"/>
              <a:t> method, obtaining a token using the scopes provided.</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8985830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1B0F328-5644-48AC-87C6-9FF5C7D8A9A2}" type="datetime8">
              <a:rPr lang="en-US" smtClean="0">
                <a:solidFill>
                  <a:prstClr val="black"/>
                </a:solidFill>
              </a:rPr>
              <a:t>11/1/2017 8:06 PM</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74469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55279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9829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0142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179566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65875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832175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266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156DD3D-56F4-4FF1-BB12-AA342B3D84A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11/1/2017 8:06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6450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call to /common/OAuth/v2.0/authorize will pop</a:t>
            </a:r>
            <a:r>
              <a:rPr lang="en-US" baseline="0" dirty="0"/>
              <a:t> up a login screen and request permissions consent. For web applications this is not a pop-up but a redirect.</a:t>
            </a:r>
          </a:p>
          <a:p>
            <a:endParaRPr lang="en-US" baseline="0" dirty="0"/>
          </a:p>
          <a:p>
            <a:r>
              <a:rPr lang="en-US" baseline="0" dirty="0"/>
              <a:t>Uses back channel only – the browser will never see the </a:t>
            </a:r>
            <a:r>
              <a:rPr lang="en-US" baseline="0" dirty="0" err="1"/>
              <a:t>auth</a:t>
            </a:r>
            <a:r>
              <a:rPr lang="en-US" baseline="0" dirty="0"/>
              <a:t> token. These are only available to the application.</a:t>
            </a:r>
          </a:p>
          <a:p>
            <a:endParaRPr lang="en-US" baseline="0" dirty="0"/>
          </a:p>
          <a:p>
            <a:r>
              <a:rPr lang="en-US" baseline="0" dirty="0"/>
              <a:t>It is important to cache the refresh token to request a new access token.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568523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MSAL</a:t>
            </a:r>
            <a:r>
              <a:rPr lang="en-US" baseline="0" dirty="0"/>
              <a:t> makes it easy to create applications that acquire a token and cache locally. </a:t>
            </a:r>
          </a:p>
          <a:p>
            <a:endParaRPr lang="en-US" baseline="0" dirty="0"/>
          </a:p>
          <a:p>
            <a:r>
              <a:rPr lang="en-US" baseline="0" dirty="0" err="1"/>
              <a:t>AcquireTokenSilentAsync</a:t>
            </a:r>
            <a:r>
              <a:rPr lang="en-US" baseline="0" dirty="0"/>
              <a:t> will look in the cache for an access token that matches the user and scopes you requested. If token isn’t in cache or token is expired, it will attempt to use the refresh token to get a new access token with those scopes.</a:t>
            </a:r>
          </a:p>
          <a:p>
            <a:endParaRPr lang="en-US" baseline="0" dirty="0"/>
          </a:p>
          <a:p>
            <a:r>
              <a:rPr lang="en-US" baseline="0" dirty="0"/>
              <a:t>Notice the scopes are not a fully qualified URI as mentioned previously. Microsoft Graph applications can use a shorthand version.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964058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JavaScript applications using the v2 endpoint work similarly</a:t>
            </a:r>
            <a:r>
              <a:rPr lang="en-US" baseline="0" dirty="0"/>
              <a:t> to other types of applications, but use a flow type called “implicit flow”.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Uses the front channel only – the browser is fully aware of the access token. Hence there is no need trying to keep it out of the loop by calling </a:t>
            </a:r>
            <a:r>
              <a:rPr lang="en-US" baseline="0"/>
              <a:t>two endpoints </a:t>
            </a:r>
            <a:r>
              <a:rPr lang="en-US" baseline="0" dirty="0"/>
              <a:t>(authorize and token).</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sz="900" b="0" i="0" kern="1200" dirty="0">
                <a:solidFill>
                  <a:schemeClr val="tx1"/>
                </a:solidFill>
                <a:effectLst/>
                <a:latin typeface="Segoe UI Light" pitchFamily="34" charset="0"/>
                <a:ea typeface="+mn-ea"/>
                <a:cs typeface="+mn-cs"/>
              </a:rPr>
              <a:t>In the </a:t>
            </a:r>
            <a:r>
              <a:rPr lang="en-US" sz="900" b="1" i="0" kern="1200" dirty="0">
                <a:solidFill>
                  <a:schemeClr val="tx1"/>
                </a:solidFill>
                <a:effectLst/>
                <a:latin typeface="Segoe UI Light" pitchFamily="34" charset="0"/>
                <a:ea typeface="+mn-ea"/>
                <a:cs typeface="+mn-cs"/>
              </a:rPr>
              <a:t>implicit flow</a:t>
            </a:r>
            <a:r>
              <a:rPr lang="en-US" sz="900" b="0" i="0" kern="1200" dirty="0">
                <a:solidFill>
                  <a:schemeClr val="tx1"/>
                </a:solidFill>
                <a:effectLst/>
                <a:latin typeface="Segoe UI Light" pitchFamily="34" charset="0"/>
                <a:ea typeface="+mn-ea"/>
                <a:cs typeface="+mn-cs"/>
              </a:rPr>
              <a:t> the access token is passed directly as a hash fragment (not as a URL parameter). This makes it possible to pass an Access Token directly to the client without the risk of it being intercepted by an intermediary server. This has the caveat of only being possible client side and needs </a:t>
            </a:r>
            <a:r>
              <a:rPr lang="en-US" sz="900" b="0" i="0" kern="1200" dirty="0" err="1">
                <a:solidFill>
                  <a:schemeClr val="tx1"/>
                </a:solidFill>
                <a:effectLst/>
                <a:latin typeface="Segoe UI Light" pitchFamily="34" charset="0"/>
                <a:ea typeface="+mn-ea"/>
                <a:cs typeface="+mn-cs"/>
              </a:rPr>
              <a:t>javascript</a:t>
            </a:r>
            <a:r>
              <a:rPr lang="en-US" sz="900" b="0" i="0" kern="1200" dirty="0">
                <a:solidFill>
                  <a:schemeClr val="tx1"/>
                </a:solidFill>
                <a:effectLst/>
                <a:latin typeface="Segoe UI Light" pitchFamily="34" charset="0"/>
                <a:ea typeface="+mn-ea"/>
                <a:cs typeface="+mn-cs"/>
              </a:rPr>
              <a:t> running client side to use the access token.</a:t>
            </a: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The call to /common/OAuth/v2.0/authorize will pop</a:t>
            </a:r>
            <a:r>
              <a:rPr lang="en-US" baseline="0" dirty="0"/>
              <a:t> up a login screen and request permissions consent.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The access token is returned as part of the HTTP response.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The MSAL library handles the hidden sign-in request upon expiration, this is transparent to the user.</a:t>
            </a:r>
            <a:endParaRPr lang="en-US"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11/1/2017 8:06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8037758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1819610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226190802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817870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4821626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8875496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178744685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11878432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56366251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13694201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277454457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95674970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23628473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897405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4260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31813736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E308F812-F04B-42F7-9565-DA7F08158E3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Tree>
    <p:extLst>
      <p:ext uri="{BB962C8B-B14F-4D97-AF65-F5344CB8AC3E}">
        <p14:creationId xmlns:p14="http://schemas.microsoft.com/office/powerpoint/2010/main" val="4168342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6"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42311068"/>
      </p:ext>
    </p:extLst>
  </p:cSld>
  <p:clrMapOvr>
    <a:masterClrMapping/>
  </p:clrMapOvr>
  <p:transition>
    <p:fade/>
  </p:transition>
  <p:extLst mod="1">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06383"/>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pic>
        <p:nvPicPr>
          <p:cNvPr id="5" name="Picture 4">
            <a:extLst>
              <a:ext uri="{FF2B5EF4-FFF2-40B4-BE49-F238E27FC236}">
                <a16:creationId xmlns:a16="http://schemas.microsoft.com/office/drawing/2014/main" id="{E44E1625-0B1A-4DA0-99B1-C4959161F8D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446778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39767807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young, wall&#10;&#10;Description generated with very high confidence">
            <a:extLst>
              <a:ext uri="{FF2B5EF4-FFF2-40B4-BE49-F238E27FC236}">
                <a16:creationId xmlns:a16="http://schemas.microsoft.com/office/drawing/2014/main" id="{0EB3D132-CEB7-434C-9670-9968A19EA903}"/>
              </a:ext>
            </a:extLst>
          </p:cNvPr>
          <p:cNvPicPr>
            <a:picLocks noChangeAspect="1"/>
          </p:cNvPicPr>
          <p:nvPr userDrawn="1"/>
        </p:nvPicPr>
        <p:blipFill>
          <a:blip r:embed="rId2"/>
          <a:stretch>
            <a:fillRect/>
          </a:stretch>
        </p:blipFill>
        <p:spPr>
          <a:xfrm flipH="1">
            <a:off x="1942064" y="0"/>
            <a:ext cx="10494411" cy="6994525"/>
          </a:xfrm>
          <a:prstGeom prst="rect">
            <a:avLst/>
          </a:prstGeom>
        </p:spPr>
      </p:pic>
      <p:sp>
        <p:nvSpPr>
          <p:cNvPr id="7" name="Rectangle 6">
            <a:extLst>
              <a:ext uri="{FF2B5EF4-FFF2-40B4-BE49-F238E27FC236}">
                <a16:creationId xmlns:a16="http://schemas.microsoft.com/office/drawing/2014/main" id="{74934ED9-56E2-4A47-81E4-82A94CE3FF56}"/>
              </a:ext>
            </a:extLst>
          </p:cNvPr>
          <p:cNvSpPr/>
          <p:nvPr userDrawn="1"/>
        </p:nvSpPr>
        <p:spPr bwMode="auto">
          <a:xfrm>
            <a:off x="0" y="0"/>
            <a:ext cx="6550090" cy="6993833"/>
          </a:xfrm>
          <a:prstGeom prst="rect">
            <a:avLst/>
          </a:prstGeom>
          <a:gradFill flip="none" rotWithShape="1">
            <a:gsLst>
              <a:gs pos="31000">
                <a:schemeClr val="tx1"/>
              </a:gs>
              <a:gs pos="68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4413462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207617142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314683120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2387133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49083620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72801260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5554124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579252391"/>
      </p:ext>
    </p:extLst>
  </p:cSld>
  <p:clrMap bg1="lt1" tx1="dk1" bg2="lt2" tx2="dk2" accent1="accent1" accent2="accent2" accent3="accent3" accent4="accent4" accent5="accent5" accent6="accent6" hlink="hlink" folHlink="folHlink"/>
  <p:sldLayoutIdLst>
    <p:sldLayoutId id="2147484575" r:id="rId1"/>
    <p:sldLayoutId id="2147484576" r:id="rId2"/>
    <p:sldLayoutId id="2147484578" r:id="rId3"/>
    <p:sldLayoutId id="2147484579" r:id="rId4"/>
    <p:sldLayoutId id="2147484580" r:id="rId5"/>
    <p:sldLayoutId id="2147484581" r:id="rId6"/>
    <p:sldLayoutId id="2147484582" r:id="rId7"/>
    <p:sldLayoutId id="2147484583" r:id="rId8"/>
    <p:sldLayoutId id="2147484584" r:id="rId9"/>
    <p:sldLayoutId id="2147484585" r:id="rId10"/>
    <p:sldLayoutId id="2147484586" r:id="rId11"/>
    <p:sldLayoutId id="2147484587" r:id="rId12"/>
    <p:sldLayoutId id="2147484588" r:id="rId13"/>
    <p:sldLayoutId id="2147484590" r:id="rId14"/>
    <p:sldLayoutId id="2147484593" r:id="rId15"/>
    <p:sldLayoutId id="2147484594" r:id="rId16"/>
    <p:sldLayoutId id="2147484595" r:id="rId17"/>
    <p:sldLayoutId id="2147484596" r:id="rId18"/>
    <p:sldLayoutId id="2147484597" r:id="rId19"/>
    <p:sldLayoutId id="2147484598" r:id="rId20"/>
    <p:sldLayoutId id="2147484599" r:id="rId21"/>
    <p:sldLayoutId id="2147484600" r:id="rId22"/>
    <p:sldLayoutId id="2147484601" r:id="rId23"/>
    <p:sldLayoutId id="2147484602" r:id="rId24"/>
    <p:sldLayoutId id="2147484603" r:id="rId25"/>
    <p:sldLayoutId id="2147484604" r:id="rId26"/>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hyperlink" Target="https://login.microsoftonline.com/common/oauth2/v2.0/token" TargetMode="Externa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blogs.msdn.com/b/kaevans/archive/2013/08/25/creating-a-fiddler-extension-for-sharepoint-2013-app-tokens.aspx" TargetMode="External"/><Relationship Id="rId2" Type="http://schemas.openxmlformats.org/officeDocument/2006/relationships/image" Target="../media/image16.png"/><Relationship Id="rId1" Type="http://schemas.openxmlformats.org/officeDocument/2006/relationships/slideLayout" Target="../slideLayouts/slideLayout26.xml"/><Relationship Id="rId4" Type="http://schemas.openxmlformats.org/officeDocument/2006/relationships/hyperlink" Target="http://jwt.io/"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hyperlink" Target="https://apps.dev.microsoft.com/" TargetMode="External"/><Relationship Id="rId2" Type="http://schemas.openxmlformats.org/officeDocument/2006/relationships/notesSlide" Target="../notesSlides/notesSlide4.xml"/><Relationship Id="rId1" Type="http://schemas.openxmlformats.org/officeDocument/2006/relationships/slideLayout" Target="../slideLayouts/slideLayout2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hyperlink" Target="https://apps.dev.microsoft.com/" TargetMode="External"/><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2143593"/>
            <a:ext cx="8229599" cy="2721526"/>
          </a:xfrm>
        </p:spPr>
        <p:txBody>
          <a:bodyPr/>
          <a:lstStyle/>
          <a:p>
            <a:r>
              <a:rPr lang="en-US" dirty="0"/>
              <a:t>Authenticate and </a:t>
            </a:r>
            <a:br>
              <a:rPr lang="en-US" dirty="0"/>
            </a:br>
            <a:r>
              <a:rPr lang="en-US" dirty="0"/>
              <a:t>connect with </a:t>
            </a:r>
            <a:br>
              <a:rPr lang="en-US" dirty="0"/>
            </a:br>
            <a:r>
              <a:rPr lang="en-US" dirty="0"/>
              <a:t>Microsoft Graph</a:t>
            </a:r>
          </a:p>
        </p:txBody>
      </p:sp>
      <p:sp>
        <p:nvSpPr>
          <p:cNvPr id="5" name="Text Placeholder 4"/>
          <p:cNvSpPr>
            <a:spLocks noGrp="1"/>
          </p:cNvSpPr>
          <p:nvPr>
            <p:ph type="body" sz="quarter" idx="12"/>
          </p:nvPr>
        </p:nvSpPr>
        <p:spPr/>
        <p:txBody>
          <a:bodyPr/>
          <a:lstStyle/>
          <a:p>
            <a:r>
              <a:rPr lang="en-US" dirty="0"/>
              <a:t>Overview and</a:t>
            </a:r>
          </a:p>
          <a:p>
            <a:r>
              <a:rPr lang="en-US" dirty="0"/>
              <a:t>Protocols in the v2.0 endpoint</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EB3068B-EA92-4186-B0F7-66260D6914B7}"/>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Implicit grant</a:t>
            </a:r>
          </a:p>
        </p:txBody>
      </p:sp>
      <p:sp>
        <p:nvSpPr>
          <p:cNvPr id="5" name="Rectangle 4"/>
          <p:cNvSpPr/>
          <p:nvPr/>
        </p:nvSpPr>
        <p:spPr>
          <a:xfrm>
            <a:off x="465138" y="1873405"/>
            <a:ext cx="10321447" cy="1477328"/>
          </a:xfrm>
          <a:prstGeom prst="rect">
            <a:avLst/>
          </a:prstGeom>
          <a:ln>
            <a:noFill/>
          </a:ln>
        </p:spPr>
        <p:txBody>
          <a:bodyPr wrap="square">
            <a:spAutoFit/>
          </a:bodyPr>
          <a:lstStyle/>
          <a:p>
            <a:r>
              <a:rPr lang="en-US" sz="1600" dirty="0">
                <a:latin typeface="+mj-lt"/>
              </a:rPr>
              <a:t>GET</a:t>
            </a:r>
            <a:r>
              <a:rPr lang="en-US" dirty="0">
                <a:latin typeface="Consolas" panose="020B0609020204030204" pitchFamily="49" charset="0"/>
              </a:rPr>
              <a:t> https://login.microsoftonline.com/common/oauth2/v2.0/authorize</a:t>
            </a:r>
          </a:p>
          <a:p>
            <a:pPr lvl="1"/>
            <a:r>
              <a:rPr lang="en-US" dirty="0">
                <a:latin typeface="Consolas" panose="020B0609020204030204" pitchFamily="49" charset="0"/>
              </a:rPr>
              <a:t>?</a:t>
            </a:r>
            <a:r>
              <a:rPr lang="en-US" dirty="0" err="1">
                <a:latin typeface="Consolas" panose="020B0609020204030204" pitchFamily="49" charset="0"/>
              </a:rPr>
              <a:t>response_type</a:t>
            </a:r>
            <a:r>
              <a:rPr lang="en-US" dirty="0">
                <a:latin typeface="Consolas" panose="020B0609020204030204" pitchFamily="49" charset="0"/>
              </a:rPr>
              <a:t>=token</a:t>
            </a:r>
          </a:p>
          <a:p>
            <a:pPr lvl="1"/>
            <a:r>
              <a:rPr lang="en-US" dirty="0">
                <a:latin typeface="Consolas" panose="020B0609020204030204" pitchFamily="49" charset="0"/>
              </a:rPr>
              <a:t>&amp;scope=user.read%20mail.send%20openid%20profile</a:t>
            </a:r>
          </a:p>
          <a:p>
            <a:pPr lvl="1"/>
            <a:r>
              <a:rPr lang="en-US" dirty="0">
                <a:latin typeface="Consolas" panose="020B0609020204030204" pitchFamily="49" charset="0"/>
              </a:rPr>
              <a:t>&amp;</a:t>
            </a:r>
            <a:r>
              <a:rPr lang="en-US" dirty="0" err="1">
                <a:latin typeface="Consolas" panose="020B0609020204030204" pitchFamily="49" charset="0"/>
              </a:rPr>
              <a:t>client_id</a:t>
            </a:r>
            <a:r>
              <a:rPr lang="en-US" dirty="0">
                <a:latin typeface="Consolas" panose="020B0609020204030204" pitchFamily="49" charset="0"/>
              </a:rPr>
              <a:t>=cae0f9e6-1e83-4958-864e-53146ae484f4</a:t>
            </a:r>
          </a:p>
          <a:p>
            <a:pPr lvl="1"/>
            <a:r>
              <a:rPr lang="en-US" dirty="0">
                <a:latin typeface="Consolas" panose="020B0609020204030204" pitchFamily="49" charset="0"/>
              </a:rPr>
              <a:t>&amp;</a:t>
            </a:r>
            <a:r>
              <a:rPr lang="en-US" dirty="0" err="1">
                <a:latin typeface="Consolas" panose="020B0609020204030204" pitchFamily="49" charset="0"/>
              </a:rPr>
              <a:t>redirect_uri</a:t>
            </a:r>
            <a:r>
              <a:rPr lang="en-US" dirty="0">
                <a:latin typeface="Consolas" panose="020B0609020204030204" pitchFamily="49" charset="0"/>
              </a:rPr>
              <a:t>=http%3A%2F%2Flocalhost%3A8080%2F</a:t>
            </a:r>
          </a:p>
        </p:txBody>
      </p:sp>
      <p:sp>
        <p:nvSpPr>
          <p:cNvPr id="6" name="Rectangle 5"/>
          <p:cNvSpPr/>
          <p:nvPr/>
        </p:nvSpPr>
        <p:spPr>
          <a:xfrm>
            <a:off x="465137" y="3720191"/>
            <a:ext cx="10321448" cy="2031325"/>
          </a:xfrm>
          <a:prstGeom prst="rect">
            <a:avLst/>
          </a:prstGeom>
          <a:ln>
            <a:noFill/>
          </a:ln>
        </p:spPr>
        <p:txBody>
          <a:bodyPr wrap="square">
            <a:spAutoFit/>
          </a:bodyPr>
          <a:lstStyle/>
          <a:p>
            <a:r>
              <a:rPr lang="en-US" dirty="0">
                <a:latin typeface="Consolas" panose="020B0609020204030204" pitchFamily="49" charset="0"/>
              </a:rPr>
              <a:t>&lt;html&gt;&lt;head&gt;&lt;title&gt;Object moved&lt;/title&gt;&lt;/head&gt;&lt;body&gt;</a:t>
            </a:r>
          </a:p>
          <a:p>
            <a:r>
              <a:rPr lang="en-US" dirty="0">
                <a:latin typeface="Consolas" panose="020B0609020204030204" pitchFamily="49" charset="0"/>
              </a:rPr>
              <a:t>&lt;h2&gt;Object moved to &lt;a </a:t>
            </a:r>
            <a:r>
              <a:rPr lang="en-US" dirty="0" err="1">
                <a:latin typeface="Consolas" panose="020B0609020204030204" pitchFamily="49" charset="0"/>
              </a:rPr>
              <a:t>href</a:t>
            </a:r>
            <a:r>
              <a:rPr lang="en-US" dirty="0">
                <a:latin typeface="Consolas" panose="020B0609020204030204" pitchFamily="49" charset="0"/>
              </a:rPr>
              <a:t>="http://localhost:8080/#</a:t>
            </a:r>
            <a:r>
              <a:rPr lang="en-US" dirty="0" err="1">
                <a:latin typeface="Consolas" panose="020B0609020204030204" pitchFamily="49" charset="0"/>
              </a:rPr>
              <a:t>access_token</a:t>
            </a:r>
            <a:r>
              <a:rPr lang="en-US" dirty="0">
                <a:latin typeface="Consolas" panose="020B0609020204030204" pitchFamily="49" charset="0"/>
              </a:rPr>
              <a:t>=eyJ0eX... ;</a:t>
            </a:r>
          </a:p>
          <a:p>
            <a:r>
              <a:rPr lang="en-US" dirty="0" err="1">
                <a:latin typeface="Consolas" panose="020B0609020204030204" pitchFamily="49" charset="0"/>
              </a:rPr>
              <a:t>token_type</a:t>
            </a:r>
            <a:r>
              <a:rPr lang="en-US" dirty="0">
                <a:latin typeface="Consolas" panose="020B0609020204030204" pitchFamily="49" charset="0"/>
              </a:rPr>
              <a:t>=Bearer</a:t>
            </a:r>
          </a:p>
          <a:p>
            <a:r>
              <a:rPr lang="en-US" dirty="0">
                <a:latin typeface="Consolas" panose="020B0609020204030204" pitchFamily="49" charset="0"/>
              </a:rPr>
              <a:t>&amp;</a:t>
            </a:r>
            <a:r>
              <a:rPr lang="en-US" dirty="0" err="1">
                <a:latin typeface="Consolas" panose="020B0609020204030204" pitchFamily="49" charset="0"/>
              </a:rPr>
              <a:t>amp;expires_in</a:t>
            </a:r>
            <a:r>
              <a:rPr lang="en-US" dirty="0">
                <a:latin typeface="Consolas" panose="020B0609020204030204" pitchFamily="49" charset="0"/>
              </a:rPr>
              <a:t>=3600</a:t>
            </a:r>
          </a:p>
          <a:p>
            <a:r>
              <a:rPr lang="en-US" dirty="0">
                <a:latin typeface="Consolas" panose="020B0609020204030204" pitchFamily="49" charset="0"/>
              </a:rPr>
              <a:t>&amp;</a:t>
            </a:r>
            <a:r>
              <a:rPr lang="en-US" dirty="0" err="1">
                <a:latin typeface="Consolas" panose="020B0609020204030204" pitchFamily="49" charset="0"/>
              </a:rPr>
              <a:t>amp;scope</a:t>
            </a:r>
            <a:r>
              <a:rPr lang="en-US" dirty="0">
                <a:latin typeface="Consolas" panose="020B0609020204030204" pitchFamily="49" charset="0"/>
              </a:rPr>
              <a:t>=</a:t>
            </a:r>
            <a:r>
              <a:rPr lang="en-US" dirty="0" err="1">
                <a:latin typeface="Consolas" panose="020B0609020204030204" pitchFamily="49" charset="0"/>
              </a:rPr>
              <a:t>Files.Read+Mail.Send+User.Read+User.ReadBasic.All</a:t>
            </a:r>
            <a:endParaRPr lang="en-US" dirty="0">
              <a:latin typeface="Consolas" panose="020B0609020204030204" pitchFamily="49" charset="0"/>
            </a:endParaRPr>
          </a:p>
          <a:p>
            <a:r>
              <a:rPr lang="en-US" dirty="0">
                <a:latin typeface="Consolas" panose="020B0609020204030204" pitchFamily="49" charset="0"/>
              </a:rPr>
              <a:t>&amp;amp;client_info=eyJ1a...&amp;amp"&gt;here&lt;/a&gt;.&lt;/h2&gt;</a:t>
            </a:r>
          </a:p>
          <a:p>
            <a:r>
              <a:rPr lang="en-US" dirty="0">
                <a:latin typeface="Consolas" panose="020B0609020204030204" pitchFamily="49" charset="0"/>
              </a:rPr>
              <a:t>&lt;/body&gt;&lt;/html&gt;</a:t>
            </a:r>
          </a:p>
        </p:txBody>
      </p:sp>
    </p:spTree>
    <p:extLst>
      <p:ext uri="{BB962C8B-B14F-4D97-AF65-F5344CB8AC3E}">
        <p14:creationId xmlns:p14="http://schemas.microsoft.com/office/powerpoint/2010/main" val="67224605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BE9D38-E614-4F2C-8366-8E9ED9A334E6}"/>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Library with JavaScript applications</a:t>
            </a:r>
          </a:p>
        </p:txBody>
      </p:sp>
      <p:sp>
        <p:nvSpPr>
          <p:cNvPr id="3" name="Rectangle 2"/>
          <p:cNvSpPr/>
          <p:nvPr/>
        </p:nvSpPr>
        <p:spPr>
          <a:xfrm>
            <a:off x="332809" y="1823398"/>
            <a:ext cx="11797844" cy="4185761"/>
          </a:xfrm>
          <a:prstGeom prst="rect">
            <a:avLst/>
          </a:prstGeom>
          <a:ln>
            <a:noFill/>
          </a:ln>
        </p:spPr>
        <p:txBody>
          <a:bodyPr wrap="square">
            <a:spAutoFit/>
          </a:bodyPr>
          <a:lstStyle/>
          <a:p>
            <a:r>
              <a:rPr lang="en-US" sz="1400" dirty="0" err="1">
                <a:latin typeface="Lucida Console" panose="020B0609040504020204" pitchFamily="49" charset="0"/>
              </a:rPr>
              <a:t>clientApplication</a:t>
            </a:r>
            <a:r>
              <a:rPr lang="en-US" sz="1400" dirty="0">
                <a:latin typeface="Lucida Console" panose="020B0609040504020204" pitchFamily="49" charset="0"/>
              </a:rPr>
              <a:t> = </a:t>
            </a:r>
            <a:r>
              <a:rPr lang="en-US" sz="1400" dirty="0" err="1">
                <a:latin typeface="Lucida Console" panose="020B0609040504020204" pitchFamily="49" charset="0"/>
              </a:rPr>
              <a:t>createApplication</a:t>
            </a:r>
            <a:r>
              <a:rPr lang="en-US" sz="1400" dirty="0">
                <a:latin typeface="Lucida Console" panose="020B0609040504020204" pitchFamily="49" charset="0"/>
              </a:rPr>
              <a:t>(APPLICATION_CONFIG);</a:t>
            </a:r>
          </a:p>
          <a:p>
            <a:endParaRPr lang="en-US" sz="1400" dirty="0">
              <a:latin typeface="Lucida Console" panose="020B0609040504020204" pitchFamily="49" charset="0"/>
            </a:endParaRPr>
          </a:p>
          <a:p>
            <a:r>
              <a:rPr lang="en-US" sz="1400" dirty="0">
                <a:latin typeface="Lucida Console" panose="020B0609040504020204" pitchFamily="49" charset="0"/>
              </a:rPr>
              <a:t>return {</a:t>
            </a:r>
          </a:p>
          <a:p>
            <a:r>
              <a:rPr lang="en-US" sz="1400" dirty="0">
                <a:latin typeface="Lucida Console" panose="020B0609040504020204" pitchFamily="49" charset="0"/>
              </a:rPr>
              <a:t>login: function login() {</a:t>
            </a:r>
          </a:p>
          <a:p>
            <a:r>
              <a:rPr lang="en-US" sz="1400" dirty="0">
                <a:latin typeface="Lucida Console" panose="020B0609040504020204" pitchFamily="49" charset="0"/>
              </a:rPr>
              <a:t>    </a:t>
            </a:r>
            <a:r>
              <a:rPr lang="en-US" sz="1400" dirty="0" err="1">
                <a:latin typeface="Lucida Console" panose="020B0609040504020204" pitchFamily="49" charset="0"/>
              </a:rPr>
              <a:t>clientApplication.loginPopup</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idToken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clientApplication.acquireTokenSilent</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accessToken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localStorage.token</a:t>
            </a:r>
            <a:r>
              <a:rPr lang="en-US" sz="1400" dirty="0">
                <a:latin typeface="Lucida Console" panose="020B0609040504020204" pitchFamily="49" charset="0"/>
              </a:rPr>
              <a:t> = </a:t>
            </a:r>
            <a:r>
              <a:rPr lang="en-US" sz="1400" dirty="0" err="1">
                <a:latin typeface="Lucida Console" panose="020B0609040504020204" pitchFamily="49" charset="0"/>
              </a:rPr>
              <a:t>accessToken</a:t>
            </a:r>
            <a:r>
              <a:rPr lang="en-US" sz="1400" dirty="0">
                <a:latin typeface="Lucida Console" panose="020B0609040504020204" pitchFamily="49" charset="0"/>
              </a:rPr>
              <a:t>;</a:t>
            </a:r>
          </a:p>
          <a:p>
            <a:r>
              <a:rPr lang="en-US" sz="1400" dirty="0">
                <a:latin typeface="Lucida Console" panose="020B0609040504020204" pitchFamily="49" charset="0"/>
              </a:rPr>
              <a:t>            </a:t>
            </a:r>
            <a:r>
              <a:rPr lang="en-US" sz="1400" dirty="0" err="1">
                <a:latin typeface="Lucida Console" panose="020B0609040504020204" pitchFamily="49" charset="0"/>
              </a:rPr>
              <a:t>window.location.reload</a:t>
            </a:r>
            <a:r>
              <a:rPr lang="en-US" sz="1400" dirty="0">
                <a:latin typeface="Lucida Console" panose="020B0609040504020204" pitchFamily="49" charset="0"/>
              </a:rPr>
              <a:t>();</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clientApplication.acquireTokenPopup</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accessToken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localStorage.token</a:t>
            </a:r>
            <a:r>
              <a:rPr lang="en-US" sz="1400" dirty="0">
                <a:latin typeface="Lucida Console" panose="020B0609040504020204" pitchFamily="49" charset="0"/>
              </a:rPr>
              <a:t> = </a:t>
            </a:r>
            <a:r>
              <a:rPr lang="en-US" sz="1400" dirty="0" err="1">
                <a:latin typeface="Lucida Console" panose="020B0609040504020204" pitchFamily="49" charset="0"/>
              </a:rPr>
              <a:t>accessToken</a:t>
            </a:r>
            <a:r>
              <a:rPr lang="en-US" sz="1400" dirty="0">
                <a:latin typeface="Lucida Console" panose="020B0609040504020204" pitchFamily="49" charset="0"/>
              </a:rPr>
              <a:t>;</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window.alert</a:t>
            </a:r>
            <a:r>
              <a:rPr lang="en-US" sz="1400" dirty="0">
                <a:latin typeface="Lucida Console" panose="020B0609040504020204" pitchFamily="49" charset="0"/>
              </a:rPr>
              <a:t>("Error acquiring the popup:\n" + error);</a:t>
            </a:r>
          </a:p>
          <a:p>
            <a:r>
              <a:rPr lang="en-US" sz="1400" dirty="0">
                <a:latin typeface="Lucida Console" panose="020B0609040504020204" pitchFamily="49" charset="0"/>
              </a:rPr>
              <a:t>            });</a:t>
            </a:r>
          </a:p>
          <a:p>
            <a:r>
              <a:rPr lang="en-US" sz="1400" dirty="0">
                <a:latin typeface="Lucida Console" panose="020B0609040504020204" pitchFamily="49" charset="0"/>
              </a:rPr>
              <a:t>        })</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window.alert</a:t>
            </a:r>
            <a:r>
              <a:rPr lang="en-US" sz="1400" dirty="0">
                <a:latin typeface="Lucida Console" panose="020B0609040504020204" pitchFamily="49" charset="0"/>
              </a:rPr>
              <a:t>("Error during login:\n" + error);</a:t>
            </a:r>
          </a:p>
          <a:p>
            <a:r>
              <a:rPr lang="en-US" sz="1400" dirty="0">
                <a:latin typeface="Lucida Console" panose="020B0609040504020204" pitchFamily="49" charset="0"/>
              </a:rPr>
              <a:t>    });</a:t>
            </a:r>
          </a:p>
          <a:p>
            <a:r>
              <a:rPr lang="en-US" sz="1400" dirty="0">
                <a:latin typeface="Lucida Console" panose="020B0609040504020204" pitchFamily="49" charset="0"/>
              </a:rPr>
              <a:t>},</a:t>
            </a:r>
          </a:p>
        </p:txBody>
      </p:sp>
    </p:spTree>
    <p:extLst>
      <p:ext uri="{BB962C8B-B14F-4D97-AF65-F5344CB8AC3E}">
        <p14:creationId xmlns:p14="http://schemas.microsoft.com/office/powerpoint/2010/main" val="221798469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5138" y="632779"/>
            <a:ext cx="11533187" cy="410369"/>
          </a:xfrm>
        </p:spPr>
        <p:txBody>
          <a:bodyPr/>
          <a:lstStyle/>
          <a:p>
            <a:r>
              <a:rPr lang="en-US" dirty="0"/>
              <a:t>Client credentials grant - daemon applications</a:t>
            </a:r>
          </a:p>
        </p:txBody>
      </p:sp>
      <p:sp>
        <p:nvSpPr>
          <p:cNvPr id="39" name="Rectangle 38">
            <a:extLst>
              <a:ext uri="{FF2B5EF4-FFF2-40B4-BE49-F238E27FC236}">
                <a16:creationId xmlns:a16="http://schemas.microsoft.com/office/drawing/2014/main" id="{73BE5080-7463-4E9F-8698-5EC9A488AA5E}"/>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0" name="Rectangle 39">
            <a:extLst>
              <a:ext uri="{FF2B5EF4-FFF2-40B4-BE49-F238E27FC236}">
                <a16:creationId xmlns:a16="http://schemas.microsoft.com/office/drawing/2014/main" id="{1EF5EB23-8ACA-43BF-85D3-FB1E486F21F8}"/>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2" name="Rectangle 41">
            <a:extLst>
              <a:ext uri="{FF2B5EF4-FFF2-40B4-BE49-F238E27FC236}">
                <a16:creationId xmlns:a16="http://schemas.microsoft.com/office/drawing/2014/main" id="{331881D7-F0CD-43FB-ABDC-2D12FDDD4767}"/>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48" name="Rectangle 47">
            <a:extLst>
              <a:ext uri="{FF2B5EF4-FFF2-40B4-BE49-F238E27FC236}">
                <a16:creationId xmlns:a16="http://schemas.microsoft.com/office/drawing/2014/main" id="{0A112143-4B4C-49C6-84BD-AED36183C450}"/>
              </a:ext>
            </a:extLst>
          </p:cNvPr>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sp>
        <p:nvSpPr>
          <p:cNvPr id="49" name="Rectangle 48">
            <a:extLst>
              <a:ext uri="{FF2B5EF4-FFF2-40B4-BE49-F238E27FC236}">
                <a16:creationId xmlns:a16="http://schemas.microsoft.com/office/drawing/2014/main" id="{37414EAB-15A7-41AB-91EE-B7AAFCD320DA}"/>
              </a:ext>
            </a:extLst>
          </p:cNvPr>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t>
            </a:r>
            <a:r>
              <a:rPr lang="en-US" sz="1200" dirty="0" err="1">
                <a:solidFill>
                  <a:schemeClr val="tx2"/>
                </a:solidFill>
                <a:ea typeface="Segoe UI" pitchFamily="34" charset="0"/>
                <a:cs typeface="Segoe UI" pitchFamily="34" charset="0"/>
              </a:rPr>
              <a:t>adminconsent</a:t>
            </a:r>
            <a:endParaRPr lang="en-US" sz="1200" dirty="0">
              <a:solidFill>
                <a:schemeClr val="tx2"/>
              </a:solidFill>
              <a:ea typeface="Segoe UI" pitchFamily="34" charset="0"/>
              <a:cs typeface="Segoe UI" pitchFamily="34" charset="0"/>
            </a:endParaRPr>
          </a:p>
        </p:txBody>
      </p:sp>
      <p:cxnSp>
        <p:nvCxnSpPr>
          <p:cNvPr id="50" name="Straight Connector 49">
            <a:extLst>
              <a:ext uri="{FF2B5EF4-FFF2-40B4-BE49-F238E27FC236}">
                <a16:creationId xmlns:a16="http://schemas.microsoft.com/office/drawing/2014/main" id="{9FDB2D0F-8EAA-41D1-8647-6FC5B71865F1}"/>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98FD049B-19E5-4A8E-B030-C7788E618819}"/>
              </a:ext>
            </a:extLst>
          </p:cNvPr>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513ADFD-7853-4201-80CF-0F7726B8D4B6}"/>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BC9D42A-CF9D-4226-8701-DC63A78FA2D9}"/>
              </a:ext>
            </a:extLst>
          </p:cNvPr>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D17FB07-9E25-4395-9E7D-C037E8DE0318}"/>
              </a:ext>
            </a:extLst>
          </p:cNvPr>
          <p:cNvCxnSpPr>
            <a:cxnSpLocks/>
          </p:cNvCxnSpPr>
          <p:nvPr/>
        </p:nvCxnSpPr>
        <p:spPr>
          <a:xfrm>
            <a:off x="783423" y="2553206"/>
            <a:ext cx="6599192"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A2CCCFE-E741-466A-BF9C-85C2DEC54CB3}"/>
              </a:ext>
            </a:extLst>
          </p:cNvPr>
          <p:cNvCxnSpPr/>
          <p:nvPr/>
        </p:nvCxnSpPr>
        <p:spPr>
          <a:xfrm>
            <a:off x="783423" y="5499701"/>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F7F15F0-0F11-430B-BC1A-42A08EC33D74}"/>
              </a:ext>
            </a:extLst>
          </p:cNvPr>
          <p:cNvCxnSpPr>
            <a:cxnSpLocks/>
          </p:cNvCxnSpPr>
          <p:nvPr/>
        </p:nvCxnSpPr>
        <p:spPr>
          <a:xfrm>
            <a:off x="861374" y="2803252"/>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4408C6CC-31B2-4A36-B72B-0F64F6C515CB}"/>
              </a:ext>
            </a:extLst>
          </p:cNvPr>
          <p:cNvCxnSpPr>
            <a:cxnSpLocks/>
          </p:cNvCxnSpPr>
          <p:nvPr/>
        </p:nvCxnSpPr>
        <p:spPr>
          <a:xfrm>
            <a:off x="783423" y="4417486"/>
            <a:ext cx="4011433"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9764660-F490-4CF3-8C3C-A3CEC89682BD}"/>
              </a:ext>
            </a:extLst>
          </p:cNvPr>
          <p:cNvCxnSpPr>
            <a:cxnSpLocks/>
          </p:cNvCxnSpPr>
          <p:nvPr/>
        </p:nvCxnSpPr>
        <p:spPr>
          <a:xfrm>
            <a:off x="861374" y="4558734"/>
            <a:ext cx="393348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B1545F6-C109-4F37-A6C6-CAF0EB74FDCF}"/>
              </a:ext>
            </a:extLst>
          </p:cNvPr>
          <p:cNvCxnSpPr>
            <a:cxnSpLocks/>
          </p:cNvCxnSpPr>
          <p:nvPr/>
        </p:nvCxnSpPr>
        <p:spPr>
          <a:xfrm>
            <a:off x="861374" y="5647512"/>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5C799A41-B3D6-4103-B111-80DBE2FD9389}"/>
              </a:ext>
            </a:extLst>
          </p:cNvPr>
          <p:cNvSpPr txBox="1"/>
          <p:nvPr/>
        </p:nvSpPr>
        <p:spPr>
          <a:xfrm>
            <a:off x="975857" y="2780373"/>
            <a:ext cx="84940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Tenant ID</a:t>
            </a:r>
          </a:p>
        </p:txBody>
      </p:sp>
      <p:sp>
        <p:nvSpPr>
          <p:cNvPr id="71" name="TextBox 70">
            <a:extLst>
              <a:ext uri="{FF2B5EF4-FFF2-40B4-BE49-F238E27FC236}">
                <a16:creationId xmlns:a16="http://schemas.microsoft.com/office/drawing/2014/main" id="{1D29D27C-85D6-4F1A-B57B-D9D3C5F976B8}"/>
              </a:ext>
            </a:extLst>
          </p:cNvPr>
          <p:cNvSpPr txBox="1"/>
          <p:nvPr/>
        </p:nvSpPr>
        <p:spPr>
          <a:xfrm>
            <a:off x="2291349" y="4075663"/>
            <a:ext cx="215982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client_id</a:t>
            </a:r>
            <a:r>
              <a:rPr lang="fr-FR" sz="1200" i="1" dirty="0">
                <a:solidFill>
                  <a:schemeClr val="tx2"/>
                </a:solidFill>
              </a:rPr>
              <a:t>=…&amp;</a:t>
            </a:r>
            <a:r>
              <a:rPr lang="fr-FR" sz="1200" i="1" dirty="0" err="1">
                <a:solidFill>
                  <a:schemeClr val="tx2"/>
                </a:solidFill>
              </a:rPr>
              <a:t>client_secret</a:t>
            </a:r>
            <a:r>
              <a:rPr lang="fr-FR" sz="1200" i="1" dirty="0">
                <a:solidFill>
                  <a:schemeClr val="tx2"/>
                </a:solidFill>
              </a:rPr>
              <a:t>=…</a:t>
            </a:r>
          </a:p>
        </p:txBody>
      </p:sp>
      <p:sp>
        <p:nvSpPr>
          <p:cNvPr id="72" name="TextBox 71">
            <a:extLst>
              <a:ext uri="{FF2B5EF4-FFF2-40B4-BE49-F238E27FC236}">
                <a16:creationId xmlns:a16="http://schemas.microsoft.com/office/drawing/2014/main" id="{232BBC6C-4E8E-451C-A4B7-C97DDCF2BFBB}"/>
              </a:ext>
            </a:extLst>
          </p:cNvPr>
          <p:cNvSpPr txBox="1"/>
          <p:nvPr/>
        </p:nvSpPr>
        <p:spPr>
          <a:xfrm>
            <a:off x="975857" y="4567074"/>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73" name="TextBox 72">
            <a:extLst>
              <a:ext uri="{FF2B5EF4-FFF2-40B4-BE49-F238E27FC236}">
                <a16:creationId xmlns:a16="http://schemas.microsoft.com/office/drawing/2014/main" id="{B7575FA6-8745-49EB-BB15-8AA049652EFA}"/>
              </a:ext>
            </a:extLst>
          </p:cNvPr>
          <p:cNvSpPr txBox="1"/>
          <p:nvPr/>
        </p:nvSpPr>
        <p:spPr>
          <a:xfrm>
            <a:off x="6561509" y="5178452"/>
            <a:ext cx="2019014"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/v1.0/user     (access token)</a:t>
            </a:r>
          </a:p>
        </p:txBody>
      </p:sp>
      <p:sp>
        <p:nvSpPr>
          <p:cNvPr id="74" name="TextBox 73">
            <a:extLst>
              <a:ext uri="{FF2B5EF4-FFF2-40B4-BE49-F238E27FC236}">
                <a16:creationId xmlns:a16="http://schemas.microsoft.com/office/drawing/2014/main" id="{8A2E3A7E-E8B4-411F-8697-BEBD1641A3E8}"/>
              </a:ext>
            </a:extLst>
          </p:cNvPr>
          <p:cNvSpPr txBox="1"/>
          <p:nvPr/>
        </p:nvSpPr>
        <p:spPr>
          <a:xfrm>
            <a:off x="975857" y="5619812"/>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All users in directory</a:t>
            </a:r>
          </a:p>
        </p:txBody>
      </p:sp>
      <p:sp>
        <p:nvSpPr>
          <p:cNvPr id="78" name="TextBox 77">
            <a:extLst>
              <a:ext uri="{FF2B5EF4-FFF2-40B4-BE49-F238E27FC236}">
                <a16:creationId xmlns:a16="http://schemas.microsoft.com/office/drawing/2014/main" id="{88C64631-28BB-47C5-907A-BA6CD478143D}"/>
              </a:ext>
            </a:extLst>
          </p:cNvPr>
          <p:cNvSpPr txBox="1"/>
          <p:nvPr/>
        </p:nvSpPr>
        <p:spPr>
          <a:xfrm>
            <a:off x="2275565" y="2220140"/>
            <a:ext cx="2100640"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client_id</a:t>
            </a:r>
            <a:r>
              <a:rPr lang="fr-FR" sz="1200" i="1" dirty="0">
                <a:solidFill>
                  <a:schemeClr val="tx2"/>
                </a:solidFill>
              </a:rPr>
              <a:t>=…&amp;</a:t>
            </a:r>
            <a:r>
              <a:rPr lang="fr-FR" sz="1200" i="1" dirty="0" err="1">
                <a:solidFill>
                  <a:schemeClr val="tx2"/>
                </a:solidFill>
              </a:rPr>
              <a:t>redirect_uri</a:t>
            </a:r>
            <a:r>
              <a:rPr lang="fr-FR" sz="1200" i="1" dirty="0">
                <a:solidFill>
                  <a:schemeClr val="tx2"/>
                </a:solidFill>
              </a:rPr>
              <a:t>=…</a:t>
            </a:r>
          </a:p>
        </p:txBody>
      </p:sp>
    </p:spTree>
    <p:extLst>
      <p:ext uri="{BB962C8B-B14F-4D97-AF65-F5344CB8AC3E}">
        <p14:creationId xmlns:p14="http://schemas.microsoft.com/office/powerpoint/2010/main" val="1647602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453B65A-73F1-4E58-82E1-2995949BD8E7}"/>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Client credentials grant</a:t>
            </a:r>
          </a:p>
        </p:txBody>
      </p:sp>
      <p:sp>
        <p:nvSpPr>
          <p:cNvPr id="3" name="Rectangle 2"/>
          <p:cNvSpPr/>
          <p:nvPr/>
        </p:nvSpPr>
        <p:spPr>
          <a:xfrm>
            <a:off x="465138" y="1776608"/>
            <a:ext cx="10108504" cy="2031325"/>
          </a:xfrm>
          <a:prstGeom prst="rect">
            <a:avLst/>
          </a:prstGeom>
          <a:ln>
            <a:noFill/>
          </a:ln>
        </p:spPr>
        <p:txBody>
          <a:bodyPr wrap="square">
            <a:spAutoFit/>
          </a:bodyPr>
          <a:lstStyle/>
          <a:p>
            <a:r>
              <a:rPr lang="en-US" sz="1600" dirty="0">
                <a:latin typeface="+mj-lt"/>
              </a:rPr>
              <a:t>POST</a:t>
            </a:r>
            <a:r>
              <a:rPr lang="en-US" dirty="0">
                <a:latin typeface="Consolas" panose="020B0609020204030204" pitchFamily="49" charset="0"/>
              </a:rPr>
              <a:t> </a:t>
            </a:r>
            <a:r>
              <a:rPr lang="en-US" dirty="0">
                <a:latin typeface="Consolas" panose="020B0609020204030204" pitchFamily="49" charset="0"/>
                <a:hlinkClick r:id="rId2"/>
              </a:rPr>
              <a:t>https://login.microsoftonline.com/common/oauth2/v2.0/token</a:t>
            </a:r>
            <a:endParaRPr lang="en-US" dirty="0">
              <a:latin typeface="Consolas" panose="020B0609020204030204" pitchFamily="49" charset="0"/>
            </a:endParaRPr>
          </a:p>
          <a:p>
            <a:endParaRPr lang="en-US" dirty="0">
              <a:latin typeface="Consolas" panose="020B0609020204030204" pitchFamily="49" charset="0"/>
            </a:endParaRPr>
          </a:p>
          <a:p>
            <a:r>
              <a:rPr lang="en-US" dirty="0" err="1">
                <a:latin typeface="Consolas" panose="020B0609020204030204" pitchFamily="49" charset="0"/>
              </a:rPr>
              <a:t>client_id</a:t>
            </a:r>
            <a:r>
              <a:rPr lang="en-US" dirty="0">
                <a:latin typeface="Consolas" panose="020B0609020204030204" pitchFamily="49" charset="0"/>
              </a:rPr>
              <a:t>=91430f7a-0e23-4e0a-8984-d2e388caba28</a:t>
            </a:r>
          </a:p>
          <a:p>
            <a:r>
              <a:rPr lang="en-US" dirty="0">
                <a:latin typeface="Consolas" panose="020B0609020204030204" pitchFamily="49" charset="0"/>
              </a:rPr>
              <a:t>&amp;scope=</a:t>
            </a:r>
            <a:r>
              <a:rPr lang="en-US" dirty="0" err="1">
                <a:latin typeface="Consolas" panose="020B0609020204030204" pitchFamily="49" charset="0"/>
              </a:rPr>
              <a:t>offline_access+openid+profile+User.Read+User.ReadBasic.All</a:t>
            </a:r>
            <a:endParaRPr lang="en-US" dirty="0">
              <a:latin typeface="Consolas" panose="020B0609020204030204" pitchFamily="49" charset="0"/>
            </a:endParaRPr>
          </a:p>
          <a:p>
            <a:r>
              <a:rPr lang="en-US" dirty="0">
                <a:latin typeface="Consolas" panose="020B0609020204030204" pitchFamily="49" charset="0"/>
              </a:rPr>
              <a:t>&amp;</a:t>
            </a:r>
            <a:r>
              <a:rPr lang="en-US" dirty="0" err="1">
                <a:latin typeface="Consolas" panose="020B0609020204030204" pitchFamily="49" charset="0"/>
              </a:rPr>
              <a:t>grant_type</a:t>
            </a:r>
            <a:r>
              <a:rPr lang="en-US" dirty="0">
                <a:latin typeface="Consolas" panose="020B0609020204030204" pitchFamily="49" charset="0"/>
              </a:rPr>
              <a:t>=</a:t>
            </a:r>
            <a:r>
              <a:rPr lang="en-US" dirty="0" err="1">
                <a:latin typeface="Consolas" panose="020B0609020204030204" pitchFamily="49" charset="0"/>
              </a:rPr>
              <a:t>authorization_code</a:t>
            </a:r>
            <a:endParaRPr lang="en-US" dirty="0">
              <a:latin typeface="Consolas" panose="020B0609020204030204" pitchFamily="49" charset="0"/>
            </a:endParaRPr>
          </a:p>
          <a:p>
            <a:r>
              <a:rPr lang="en-US" dirty="0">
                <a:latin typeface="Consolas" panose="020B0609020204030204" pitchFamily="49" charset="0"/>
              </a:rPr>
              <a:t>&amp;code=OAQABA…w3f2xa_SgIAA</a:t>
            </a:r>
          </a:p>
          <a:p>
            <a:r>
              <a:rPr lang="en-US" dirty="0">
                <a:latin typeface="Consolas" panose="020B0609020204030204" pitchFamily="49" charset="0"/>
              </a:rPr>
              <a:t>&amp;</a:t>
            </a:r>
            <a:r>
              <a:rPr lang="en-US" dirty="0" err="1">
                <a:latin typeface="Consolas" panose="020B0609020204030204" pitchFamily="49" charset="0"/>
              </a:rPr>
              <a:t>redirect_uri</a:t>
            </a:r>
            <a:r>
              <a:rPr lang="en-US" dirty="0">
                <a:latin typeface="Consolas" panose="020B0609020204030204" pitchFamily="49" charset="0"/>
              </a:rPr>
              <a:t>=urn%3Aietf%3Awg%3Aoauth%3A2.0%3Aoob</a:t>
            </a:r>
          </a:p>
        </p:txBody>
      </p:sp>
      <p:sp>
        <p:nvSpPr>
          <p:cNvPr id="7" name="Rectangle 6"/>
          <p:cNvSpPr/>
          <p:nvPr/>
        </p:nvSpPr>
        <p:spPr>
          <a:xfrm>
            <a:off x="465138" y="4080594"/>
            <a:ext cx="10108504" cy="2031325"/>
          </a:xfrm>
          <a:prstGeom prst="rect">
            <a:avLst/>
          </a:prstGeom>
          <a:ln>
            <a:noFill/>
          </a:ln>
        </p:spPr>
        <p:txBody>
          <a:bodyPr wrap="square">
            <a:spAutoFit/>
          </a:bodyPr>
          <a:lstStyle/>
          <a:p>
            <a:r>
              <a:rPr lang="en-US" dirty="0">
                <a:latin typeface="Consolas" panose="020B0609020204030204" pitchFamily="49" charset="0"/>
              </a:rPr>
              <a:t>HTTP/1.1 200 OK</a:t>
            </a: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token_type":"Bearer</a:t>
            </a:r>
            <a:r>
              <a:rPr lang="en-US" dirty="0">
                <a:latin typeface="Consolas" panose="020B0609020204030204" pitchFamily="49" charset="0"/>
              </a:rPr>
              <a:t>",</a:t>
            </a:r>
          </a:p>
          <a:p>
            <a:r>
              <a:rPr lang="en-US" dirty="0">
                <a:latin typeface="Consolas" panose="020B0609020204030204" pitchFamily="49" charset="0"/>
              </a:rPr>
              <a:t>"scope":"</a:t>
            </a:r>
            <a:r>
              <a:rPr lang="en-US" dirty="0" err="1">
                <a:latin typeface="Consolas" panose="020B0609020204030204" pitchFamily="49" charset="0"/>
              </a:rPr>
              <a:t>Mail.Send</a:t>
            </a:r>
            <a:r>
              <a:rPr lang="en-US" dirty="0">
                <a:latin typeface="Consolas" panose="020B0609020204030204" pitchFamily="49" charset="0"/>
              </a:rPr>
              <a:t> </a:t>
            </a:r>
            <a:r>
              <a:rPr lang="en-US" dirty="0" err="1">
                <a:latin typeface="Consolas" panose="020B0609020204030204" pitchFamily="49" charset="0"/>
              </a:rPr>
              <a:t>User.Read</a:t>
            </a:r>
            <a:r>
              <a:rPr lang="en-US" dirty="0">
                <a:latin typeface="Consolas" panose="020B0609020204030204" pitchFamily="49" charset="0"/>
              </a:rPr>
              <a:t> </a:t>
            </a:r>
            <a:r>
              <a:rPr lang="en-US" dirty="0" err="1">
                <a:latin typeface="Consolas" panose="020B0609020204030204" pitchFamily="49" charset="0"/>
              </a:rPr>
              <a:t>User.ReadBasic.All</a:t>
            </a:r>
            <a:r>
              <a:rPr lang="en-US" dirty="0">
                <a:latin typeface="Consolas" panose="020B0609020204030204" pitchFamily="49" charset="0"/>
              </a:rPr>
              <a:t>",</a:t>
            </a:r>
          </a:p>
          <a:p>
            <a:r>
              <a:rPr lang="en-US" dirty="0">
                <a:latin typeface="Consolas" panose="020B0609020204030204" pitchFamily="49" charset="0"/>
              </a:rPr>
              <a:t>"expires_in":3599,</a:t>
            </a:r>
          </a:p>
          <a:p>
            <a:r>
              <a:rPr lang="en-US" dirty="0">
                <a:latin typeface="Consolas" panose="020B0609020204030204" pitchFamily="49" charset="0"/>
              </a:rPr>
              <a:t>"ext_expires_in":262800,</a:t>
            </a:r>
          </a:p>
          <a:p>
            <a:r>
              <a:rPr lang="en-US" dirty="0">
                <a:latin typeface="Consolas" panose="020B0609020204030204" pitchFamily="49" charset="0"/>
              </a:rPr>
              <a:t>"access_token":"6IkFRQUJBQUF…UFBQUFAB"}</a:t>
            </a:r>
          </a:p>
        </p:txBody>
      </p:sp>
    </p:spTree>
    <p:extLst>
      <p:ext uri="{BB962C8B-B14F-4D97-AF65-F5344CB8AC3E}">
        <p14:creationId xmlns:p14="http://schemas.microsoft.com/office/powerpoint/2010/main" val="150493495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96FEB6-1A93-4034-83C2-195D878FDF7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Library with server to server</a:t>
            </a:r>
          </a:p>
        </p:txBody>
      </p:sp>
      <p:sp>
        <p:nvSpPr>
          <p:cNvPr id="3" name="Rectangle 2"/>
          <p:cNvSpPr/>
          <p:nvPr/>
        </p:nvSpPr>
        <p:spPr>
          <a:xfrm>
            <a:off x="417010" y="1651925"/>
            <a:ext cx="11374244" cy="4524315"/>
          </a:xfrm>
          <a:prstGeom prst="rect">
            <a:avLst/>
          </a:prstGeom>
          <a:ln>
            <a:noFill/>
          </a:ln>
        </p:spPr>
        <p:txBody>
          <a:bodyPr wrap="square">
            <a:spAutoFit/>
          </a:bodyPr>
          <a:lstStyle/>
          <a:p>
            <a:r>
              <a:rPr lang="en-US" dirty="0" err="1">
                <a:solidFill>
                  <a:srgbClr val="2B91AF"/>
                </a:solidFill>
                <a:latin typeface="Consolas" panose="020B0609020204030204" pitchFamily="49" charset="0"/>
              </a:rPr>
              <a:t>ConfidentialClientApplication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daemonClient</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ConfidentialClientApplication</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ConfigurationManager</a:t>
            </a:r>
            <a:r>
              <a:rPr lang="en-US" dirty="0" err="1">
                <a:solidFill>
                  <a:srgbClr val="000000"/>
                </a:solidFill>
                <a:latin typeface="Consolas" panose="020B0609020204030204" pitchFamily="49" charset="0"/>
              </a:rPr>
              <a:t>.AppSettings</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clientId</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String</a:t>
            </a:r>
            <a:r>
              <a:rPr lang="en-US" dirty="0" err="1">
                <a:solidFill>
                  <a:srgbClr val="000000"/>
                </a:solidFill>
                <a:latin typeface="Consolas" panose="020B0609020204030204" pitchFamily="49" charset="0"/>
              </a:rPr>
              <a:t>.Format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authorityFormat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tenantId</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ConfigurationManager</a:t>
            </a:r>
            <a:r>
              <a:rPr lang="en-US" dirty="0" err="1">
                <a:solidFill>
                  <a:srgbClr val="000000"/>
                </a:solidFill>
                <a:latin typeface="Consolas" panose="020B0609020204030204" pitchFamily="49" charset="0"/>
              </a:rPr>
              <a:t>.AppSettings</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replyUri</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ClientCredential</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ConfigurationManager</a:t>
            </a:r>
            <a:r>
              <a:rPr lang="en-US" dirty="0" err="1">
                <a:solidFill>
                  <a:srgbClr val="000000"/>
                </a:solidFill>
                <a:latin typeface="Consolas" panose="020B0609020204030204" pitchFamily="49" charset="0"/>
              </a:rPr>
              <a:t>.AppSettings</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clientSecret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appTokenCache</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err="1">
                <a:solidFill>
                  <a:srgbClr val="2B91AF"/>
                </a:solidFill>
                <a:latin typeface="Consolas" panose="020B0609020204030204" pitchFamily="49" charset="0"/>
              </a:rPr>
              <a:t>AuthenticationResult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authResult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daemonClient.AcquireTokenForClientAsync</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string</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msGraphScope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GetAwaiter</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GetResult</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Query for list of users in the tenant</a:t>
            </a:r>
            <a:endParaRPr lang="en-US" dirty="0">
              <a:solidFill>
                <a:srgbClr val="000000"/>
              </a:solidFill>
              <a:latin typeface="Consolas" panose="020B0609020204030204" pitchFamily="49" charset="0"/>
            </a:endParaRPr>
          </a:p>
          <a:p>
            <a:r>
              <a:rPr lang="en-US" dirty="0" err="1">
                <a:solidFill>
                  <a:srgbClr val="2B91AF"/>
                </a:solidFill>
                <a:latin typeface="Consolas" panose="020B0609020204030204" pitchFamily="49" charset="0"/>
              </a:rPr>
              <a:t>HttpClient</a:t>
            </a:r>
            <a:r>
              <a:rPr lang="en-US" dirty="0">
                <a:solidFill>
                  <a:srgbClr val="000000"/>
                </a:solidFill>
                <a:latin typeface="Consolas" panose="020B0609020204030204" pitchFamily="49" charset="0"/>
              </a:rPr>
              <a:t> client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HttpClient</a:t>
            </a:r>
            <a:r>
              <a:rPr lang="en-US" dirty="0">
                <a:solidFill>
                  <a:srgbClr val="000000"/>
                </a:solidFill>
                <a:latin typeface="Consolas" panose="020B0609020204030204" pitchFamily="49" charset="0"/>
              </a:rPr>
              <a:t>();</a:t>
            </a:r>
          </a:p>
          <a:p>
            <a:r>
              <a:rPr lang="en-US" dirty="0" err="1">
                <a:solidFill>
                  <a:srgbClr val="2B91AF"/>
                </a:solidFill>
                <a:latin typeface="Consolas" panose="020B0609020204030204" pitchFamily="49" charset="0"/>
              </a:rPr>
              <a:t>HttpRequestMessage</a:t>
            </a:r>
            <a:r>
              <a:rPr lang="en-US" dirty="0">
                <a:solidFill>
                  <a:srgbClr val="000000"/>
                </a:solidFill>
                <a:latin typeface="Consolas" panose="020B0609020204030204" pitchFamily="49" charset="0"/>
              </a:rPr>
              <a:t> request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HttpRequestMessage</a:t>
            </a:r>
            <a:r>
              <a:rPr lang="en-US" dirty="0">
                <a:solidFill>
                  <a:srgbClr val="000000"/>
                </a:solidFill>
                <a:latin typeface="Consolas" panose="020B0609020204030204" pitchFamily="49" charset="0"/>
              </a:rPr>
              <a:t>(</a:t>
            </a:r>
            <a:r>
              <a:rPr lang="en-US" dirty="0" err="1">
                <a:solidFill>
                  <a:srgbClr val="2B91AF"/>
                </a:solidFill>
                <a:latin typeface="Consolas" panose="020B0609020204030204" pitchFamily="49" charset="0"/>
              </a:rPr>
              <a:t>HttpMethod</a:t>
            </a:r>
            <a:r>
              <a:rPr lang="en-US" dirty="0" err="1">
                <a:solidFill>
                  <a:srgbClr val="000000"/>
                </a:solidFill>
                <a:latin typeface="Consolas" panose="020B0609020204030204" pitchFamily="49" charset="0"/>
              </a:rPr>
              <a:t>.Get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msGraphQuery</a:t>
            </a:r>
            <a:r>
              <a:rPr lang="en-US" dirty="0">
                <a:solidFill>
                  <a:srgbClr val="000000"/>
                </a:solidFill>
                <a:latin typeface="Consolas" panose="020B0609020204030204" pitchFamily="49" charset="0"/>
              </a:rPr>
              <a:t>);</a:t>
            </a:r>
          </a:p>
          <a:p>
            <a:r>
              <a:rPr lang="en-US" dirty="0" err="1">
                <a:solidFill>
                  <a:srgbClr val="000000"/>
                </a:solidFill>
                <a:latin typeface="Consolas" panose="020B0609020204030204" pitchFamily="49" charset="0"/>
              </a:rPr>
              <a:t>request.Headers.Authorization</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new</a:t>
            </a:r>
            <a:r>
              <a:rPr lang="en-US" dirty="0">
                <a:solidFill>
                  <a:srgbClr val="000000"/>
                </a:solidFill>
                <a:latin typeface="Consolas" panose="020B0609020204030204" pitchFamily="49" charset="0"/>
              </a:rPr>
              <a:t> </a:t>
            </a:r>
            <a:r>
              <a:rPr lang="en-US" dirty="0" err="1">
                <a:solidFill>
                  <a:srgbClr val="2B91AF"/>
                </a:solidFill>
                <a:latin typeface="Consolas" panose="020B0609020204030204" pitchFamily="49" charset="0"/>
              </a:rPr>
              <a:t>AuthenticationHeaderValue</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"Bearer"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authResult.AccessToken</a:t>
            </a:r>
            <a:r>
              <a:rPr lang="en-US" dirty="0">
                <a:solidFill>
                  <a:srgbClr val="000000"/>
                </a:solidFill>
                <a:latin typeface="Consolas" panose="020B0609020204030204" pitchFamily="49" charset="0"/>
              </a:rPr>
              <a:t>);</a:t>
            </a:r>
          </a:p>
          <a:p>
            <a:r>
              <a:rPr lang="en-US" dirty="0" err="1">
                <a:solidFill>
                  <a:srgbClr val="2B91AF"/>
                </a:solidFill>
                <a:latin typeface="Consolas" panose="020B0609020204030204" pitchFamily="49" charset="0"/>
              </a:rPr>
              <a:t>HttpResponseMessage</a:t>
            </a:r>
            <a:r>
              <a:rPr lang="en-US" dirty="0">
                <a:solidFill>
                  <a:srgbClr val="000000"/>
                </a:solidFill>
                <a:latin typeface="Consolas" panose="020B0609020204030204" pitchFamily="49" charset="0"/>
              </a:rPr>
              <a:t> response = </a:t>
            </a:r>
            <a:r>
              <a:rPr lang="en-US" dirty="0" err="1">
                <a:solidFill>
                  <a:srgbClr val="000000"/>
                </a:solidFill>
                <a:latin typeface="Consolas" panose="020B0609020204030204" pitchFamily="49" charset="0"/>
              </a:rPr>
              <a:t>client.SendAsync</a:t>
            </a:r>
            <a:r>
              <a:rPr lang="en-US" dirty="0">
                <a:solidFill>
                  <a:srgbClr val="000000"/>
                </a:solidFill>
                <a:latin typeface="Consolas" panose="020B0609020204030204" pitchFamily="49" charset="0"/>
              </a:rPr>
              <a:t>(request).</a:t>
            </a:r>
            <a:r>
              <a:rPr lang="en-US" dirty="0" err="1">
                <a:solidFill>
                  <a:srgbClr val="000000"/>
                </a:solidFill>
                <a:latin typeface="Consolas" panose="020B0609020204030204" pitchFamily="49" charset="0"/>
              </a:rPr>
              <a:t>GetAwaiter</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GetResult</a:t>
            </a:r>
            <a:r>
              <a:rPr lang="en-US" dirty="0">
                <a:solidFill>
                  <a:srgbClr val="000000"/>
                </a:solidFill>
                <a:latin typeface="Consolas" panose="020B0609020204030204" pitchFamily="49" charset="0"/>
              </a:rPr>
              <a:t>();</a:t>
            </a:r>
            <a:endParaRPr lang="en-US" dirty="0"/>
          </a:p>
        </p:txBody>
      </p:sp>
    </p:spTree>
    <p:extLst>
      <p:ext uri="{BB962C8B-B14F-4D97-AF65-F5344CB8AC3E}">
        <p14:creationId xmlns:p14="http://schemas.microsoft.com/office/powerpoint/2010/main" val="215943650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65138" y="632779"/>
            <a:ext cx="11533187" cy="410369"/>
          </a:xfrm>
        </p:spPr>
        <p:txBody>
          <a:bodyPr/>
          <a:lstStyle/>
          <a:p>
            <a:r>
              <a:rPr lang="en-US" dirty="0"/>
              <a:t>OpenID Connect and the v2.0 endpoint</a:t>
            </a:r>
          </a:p>
        </p:txBody>
      </p:sp>
      <p:sp>
        <p:nvSpPr>
          <p:cNvPr id="44" name="Rectangle 43">
            <a:extLst>
              <a:ext uri="{FF2B5EF4-FFF2-40B4-BE49-F238E27FC236}">
                <a16:creationId xmlns:a16="http://schemas.microsoft.com/office/drawing/2014/main" id="{67572B73-C911-425D-8F8E-5470115D803F}"/>
              </a:ext>
            </a:extLst>
          </p:cNvPr>
          <p:cNvSpPr/>
          <p:nvPr/>
        </p:nvSpPr>
        <p:spPr bwMode="auto">
          <a:xfrm>
            <a:off x="5531176" y="2596138"/>
            <a:ext cx="2070230"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46" name="Rectangle 45">
            <a:extLst>
              <a:ext uri="{FF2B5EF4-FFF2-40B4-BE49-F238E27FC236}">
                <a16:creationId xmlns:a16="http://schemas.microsoft.com/office/drawing/2014/main" id="{D10F9035-0F08-4857-8E36-6329DE97D2F5}"/>
              </a:ext>
            </a:extLst>
          </p:cNvPr>
          <p:cNvSpPr/>
          <p:nvPr/>
        </p:nvSpPr>
        <p:spPr bwMode="auto">
          <a:xfrm>
            <a:off x="1553627" y="1729507"/>
            <a:ext cx="116678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8" name="Rectangle 47">
            <a:extLst>
              <a:ext uri="{FF2B5EF4-FFF2-40B4-BE49-F238E27FC236}">
                <a16:creationId xmlns:a16="http://schemas.microsoft.com/office/drawing/2014/main" id="{1F09435A-A27B-4B7E-BB25-2CA3271CC0A0}"/>
              </a:ext>
            </a:extLst>
          </p:cNvPr>
          <p:cNvSpPr/>
          <p:nvPr/>
        </p:nvSpPr>
        <p:spPr bwMode="auto">
          <a:xfrm>
            <a:off x="9888699" y="1731773"/>
            <a:ext cx="2296664"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9" name="Rectangle 48">
            <a:extLst>
              <a:ext uri="{FF2B5EF4-FFF2-40B4-BE49-F238E27FC236}">
                <a16:creationId xmlns:a16="http://schemas.microsoft.com/office/drawing/2014/main" id="{19B5375D-4529-4B4F-9907-193ED1BCF4E2}"/>
              </a:ext>
            </a:extLst>
          </p:cNvPr>
          <p:cNvSpPr/>
          <p:nvPr/>
        </p:nvSpPr>
        <p:spPr bwMode="auto">
          <a:xfrm>
            <a:off x="4018711" y="1295398"/>
            <a:ext cx="5130689"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50" name="Rectangle 49">
            <a:extLst>
              <a:ext uri="{FF2B5EF4-FFF2-40B4-BE49-F238E27FC236}">
                <a16:creationId xmlns:a16="http://schemas.microsoft.com/office/drawing/2014/main" id="{2B3E13D6-4C99-4565-973B-C0E31404AF64}"/>
              </a:ext>
            </a:extLst>
          </p:cNvPr>
          <p:cNvSpPr/>
          <p:nvPr/>
        </p:nvSpPr>
        <p:spPr bwMode="auto">
          <a:xfrm>
            <a:off x="4018711" y="1731773"/>
            <a:ext cx="2541119"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51" name="Rectangle 50">
            <a:extLst>
              <a:ext uri="{FF2B5EF4-FFF2-40B4-BE49-F238E27FC236}">
                <a16:creationId xmlns:a16="http://schemas.microsoft.com/office/drawing/2014/main" id="{A09A9044-3DD5-4AE9-AD85-4ACC5B285C5D}"/>
              </a:ext>
            </a:extLst>
          </p:cNvPr>
          <p:cNvSpPr/>
          <p:nvPr/>
        </p:nvSpPr>
        <p:spPr bwMode="auto">
          <a:xfrm>
            <a:off x="6605076" y="1731773"/>
            <a:ext cx="2544323"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58" name="Straight Connector 57">
            <a:extLst>
              <a:ext uri="{FF2B5EF4-FFF2-40B4-BE49-F238E27FC236}">
                <a16:creationId xmlns:a16="http://schemas.microsoft.com/office/drawing/2014/main" id="{FE90733B-B91E-442B-8E7A-2A85EC66A34A}"/>
              </a:ext>
            </a:extLst>
          </p:cNvPr>
          <p:cNvCxnSpPr>
            <a:cxnSpLocks/>
          </p:cNvCxnSpPr>
          <p:nvPr/>
        </p:nvCxnSpPr>
        <p:spPr>
          <a:xfrm>
            <a:off x="10734798"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BEE87B9-DB83-4955-983F-6A90661D559B}"/>
              </a:ext>
            </a:extLst>
          </p:cNvPr>
          <p:cNvCxnSpPr>
            <a:cxnSpLocks/>
          </p:cNvCxnSpPr>
          <p:nvPr/>
        </p:nvCxnSpPr>
        <p:spPr>
          <a:xfrm>
            <a:off x="553117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2AABEFE-535D-4B09-BF77-1CEF28069884}"/>
              </a:ext>
            </a:extLst>
          </p:cNvPr>
          <p:cNvCxnSpPr>
            <a:cxnSpLocks/>
          </p:cNvCxnSpPr>
          <p:nvPr/>
        </p:nvCxnSpPr>
        <p:spPr>
          <a:xfrm>
            <a:off x="1904270"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1DBD463-BBF5-4B10-BF2A-ADFD3B76BA49}"/>
              </a:ext>
            </a:extLst>
          </p:cNvPr>
          <p:cNvCxnSpPr>
            <a:cxnSpLocks/>
          </p:cNvCxnSpPr>
          <p:nvPr/>
        </p:nvCxnSpPr>
        <p:spPr>
          <a:xfrm>
            <a:off x="78611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68B05B2A-5141-4557-BA3B-90D398153207}"/>
              </a:ext>
            </a:extLst>
          </p:cNvPr>
          <p:cNvCxnSpPr>
            <a:cxnSpLocks/>
          </p:cNvCxnSpPr>
          <p:nvPr/>
        </p:nvCxnSpPr>
        <p:spPr>
          <a:xfrm>
            <a:off x="609061" y="2557914"/>
            <a:ext cx="480181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712B3C01-F19E-4A85-8F56-FB0F81E06986}"/>
              </a:ext>
            </a:extLst>
          </p:cNvPr>
          <p:cNvCxnSpPr>
            <a:cxnSpLocks/>
          </p:cNvCxnSpPr>
          <p:nvPr/>
        </p:nvCxnSpPr>
        <p:spPr>
          <a:xfrm>
            <a:off x="1919403" y="4443326"/>
            <a:ext cx="5941711"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55B55512-0768-452A-B9A8-EB9558B2AEF9}"/>
              </a:ext>
            </a:extLst>
          </p:cNvPr>
          <p:cNvCxnSpPr>
            <a:cxnSpLocks/>
          </p:cNvCxnSpPr>
          <p:nvPr/>
        </p:nvCxnSpPr>
        <p:spPr>
          <a:xfrm>
            <a:off x="609061" y="3050879"/>
            <a:ext cx="489236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96231998-5B17-418A-A9FC-6CCD534DD640}"/>
              </a:ext>
            </a:extLst>
          </p:cNvPr>
          <p:cNvCxnSpPr>
            <a:cxnSpLocks/>
          </p:cNvCxnSpPr>
          <p:nvPr/>
        </p:nvCxnSpPr>
        <p:spPr>
          <a:xfrm>
            <a:off x="1989587" y="4591137"/>
            <a:ext cx="5871527"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EF4CAA6B-F226-42F1-BBDF-D9AA6A523C57}"/>
              </a:ext>
            </a:extLst>
          </p:cNvPr>
          <p:cNvCxnSpPr>
            <a:cxnSpLocks/>
          </p:cNvCxnSpPr>
          <p:nvPr/>
        </p:nvCxnSpPr>
        <p:spPr>
          <a:xfrm>
            <a:off x="1919403" y="5393949"/>
            <a:ext cx="8815395"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EB5D6719-E355-40A9-9B88-8E5687CAFD6C}"/>
              </a:ext>
            </a:extLst>
          </p:cNvPr>
          <p:cNvCxnSpPr>
            <a:cxnSpLocks/>
          </p:cNvCxnSpPr>
          <p:nvPr/>
        </p:nvCxnSpPr>
        <p:spPr>
          <a:xfrm>
            <a:off x="1989587" y="6234479"/>
            <a:ext cx="874521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17A0B826-F3EC-4573-97D3-EE60A25A42DC}"/>
              </a:ext>
            </a:extLst>
          </p:cNvPr>
          <p:cNvSpPr txBox="1"/>
          <p:nvPr/>
        </p:nvSpPr>
        <p:spPr>
          <a:xfrm>
            <a:off x="2092664" y="3028000"/>
            <a:ext cx="2192844"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authorization_code</a:t>
            </a:r>
            <a:endParaRPr lang="en-US" sz="1200" dirty="0">
              <a:solidFill>
                <a:schemeClr val="tx2"/>
              </a:solidFill>
              <a:latin typeface="+mj-lt"/>
            </a:endParaRPr>
          </a:p>
        </p:txBody>
      </p:sp>
      <p:sp>
        <p:nvSpPr>
          <p:cNvPr id="83" name="TextBox 82">
            <a:extLst>
              <a:ext uri="{FF2B5EF4-FFF2-40B4-BE49-F238E27FC236}">
                <a16:creationId xmlns:a16="http://schemas.microsoft.com/office/drawing/2014/main" id="{E215AF7C-E305-44D6-852A-16C604F3C095}"/>
              </a:ext>
            </a:extLst>
          </p:cNvPr>
          <p:cNvSpPr txBox="1"/>
          <p:nvPr/>
        </p:nvSpPr>
        <p:spPr>
          <a:xfrm>
            <a:off x="2092664" y="4563437"/>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endParaRPr lang="en-US" sz="1200" dirty="0">
              <a:solidFill>
                <a:schemeClr val="tx2"/>
              </a:solidFill>
              <a:latin typeface="+mj-lt"/>
            </a:endParaRPr>
          </a:p>
        </p:txBody>
      </p:sp>
      <p:sp>
        <p:nvSpPr>
          <p:cNvPr id="84" name="TextBox 83">
            <a:extLst>
              <a:ext uri="{FF2B5EF4-FFF2-40B4-BE49-F238E27FC236}">
                <a16:creationId xmlns:a16="http://schemas.microsoft.com/office/drawing/2014/main" id="{D97A775A-F0E7-48BB-83E4-3886016C17EA}"/>
              </a:ext>
            </a:extLst>
          </p:cNvPr>
          <p:cNvSpPr txBox="1"/>
          <p:nvPr/>
        </p:nvSpPr>
        <p:spPr>
          <a:xfrm>
            <a:off x="4135047" y="4063957"/>
            <a:ext cx="2917939"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grant_type</a:t>
            </a:r>
            <a:r>
              <a:rPr lang="fr-FR" sz="1200" i="1" dirty="0">
                <a:solidFill>
                  <a:schemeClr val="tx2"/>
                </a:solidFill>
              </a:rPr>
              <a:t>=</a:t>
            </a:r>
            <a:r>
              <a:rPr lang="fr-FR" sz="1200" i="1" dirty="0" err="1">
                <a:solidFill>
                  <a:schemeClr val="tx2"/>
                </a:solidFill>
              </a:rPr>
              <a:t>authorization_code&amp;code</a:t>
            </a:r>
            <a:r>
              <a:rPr lang="fr-FR" sz="1200" i="1" dirty="0">
                <a:solidFill>
                  <a:schemeClr val="tx2"/>
                </a:solidFill>
              </a:rPr>
              <a:t>=</a:t>
            </a:r>
          </a:p>
        </p:txBody>
      </p:sp>
      <p:sp>
        <p:nvSpPr>
          <p:cNvPr id="90" name="TextBox 89">
            <a:extLst>
              <a:ext uri="{FF2B5EF4-FFF2-40B4-BE49-F238E27FC236}">
                <a16:creationId xmlns:a16="http://schemas.microsoft.com/office/drawing/2014/main" id="{ADC9E71D-C601-497B-9CE0-C2D45037E08A}"/>
              </a:ext>
            </a:extLst>
          </p:cNvPr>
          <p:cNvSpPr txBox="1"/>
          <p:nvPr/>
        </p:nvSpPr>
        <p:spPr>
          <a:xfrm>
            <a:off x="7121816" y="5072700"/>
            <a:ext cx="1643912"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(id token)</a:t>
            </a:r>
          </a:p>
        </p:txBody>
      </p:sp>
      <p:sp>
        <p:nvSpPr>
          <p:cNvPr id="91" name="TextBox 90">
            <a:extLst>
              <a:ext uri="{FF2B5EF4-FFF2-40B4-BE49-F238E27FC236}">
                <a16:creationId xmlns:a16="http://schemas.microsoft.com/office/drawing/2014/main" id="{F828BAD8-DEEF-41F1-A316-379AF6452ABE}"/>
              </a:ext>
            </a:extLst>
          </p:cNvPr>
          <p:cNvSpPr txBox="1"/>
          <p:nvPr/>
        </p:nvSpPr>
        <p:spPr>
          <a:xfrm>
            <a:off x="3262882" y="2220140"/>
            <a:ext cx="2471061"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code&amp;client_id</a:t>
            </a:r>
            <a:r>
              <a:rPr lang="fr-FR" sz="1200" i="1" dirty="0">
                <a:solidFill>
                  <a:schemeClr val="tx2"/>
                </a:solidFill>
              </a:rPr>
              <a:t>=…</a:t>
            </a:r>
          </a:p>
        </p:txBody>
      </p:sp>
      <p:sp>
        <p:nvSpPr>
          <p:cNvPr id="92" name="TextBox 91">
            <a:extLst>
              <a:ext uri="{FF2B5EF4-FFF2-40B4-BE49-F238E27FC236}">
                <a16:creationId xmlns:a16="http://schemas.microsoft.com/office/drawing/2014/main" id="{707EFA7E-094A-4581-B48E-3309D2CCB614}"/>
              </a:ext>
            </a:extLst>
          </p:cNvPr>
          <p:cNvSpPr txBox="1"/>
          <p:nvPr/>
        </p:nvSpPr>
        <p:spPr>
          <a:xfrm>
            <a:off x="2092664" y="6217170"/>
            <a:ext cx="14838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101" name="Rectangle 100">
            <a:extLst>
              <a:ext uri="{FF2B5EF4-FFF2-40B4-BE49-F238E27FC236}">
                <a16:creationId xmlns:a16="http://schemas.microsoft.com/office/drawing/2014/main" id="{EBEB101B-319B-40B0-8E62-99BFDE9E1DF0}"/>
              </a:ext>
            </a:extLst>
          </p:cNvPr>
          <p:cNvSpPr/>
          <p:nvPr/>
        </p:nvSpPr>
        <p:spPr bwMode="auto">
          <a:xfrm>
            <a:off x="258417" y="1729507"/>
            <a:ext cx="116678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Browser</a:t>
            </a:r>
          </a:p>
        </p:txBody>
      </p:sp>
      <p:cxnSp>
        <p:nvCxnSpPr>
          <p:cNvPr id="102" name="Straight Connector 101">
            <a:extLst>
              <a:ext uri="{FF2B5EF4-FFF2-40B4-BE49-F238E27FC236}">
                <a16:creationId xmlns:a16="http://schemas.microsoft.com/office/drawing/2014/main" id="{6128AE62-5FD5-4DFB-978E-60C5F9E39F11}"/>
              </a:ext>
            </a:extLst>
          </p:cNvPr>
          <p:cNvCxnSpPr>
            <a:cxnSpLocks/>
          </p:cNvCxnSpPr>
          <p:nvPr/>
        </p:nvCxnSpPr>
        <p:spPr>
          <a:xfrm>
            <a:off x="609061"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271C2DB9-97F3-4854-A1BD-1520B0A03432}"/>
              </a:ext>
            </a:extLst>
          </p:cNvPr>
          <p:cNvSpPr txBox="1"/>
          <p:nvPr/>
        </p:nvSpPr>
        <p:spPr>
          <a:xfrm>
            <a:off x="626593" y="3684529"/>
            <a:ext cx="1156257" cy="1092607"/>
          </a:xfrm>
          <a:prstGeom prst="rect">
            <a:avLst/>
          </a:prstGeom>
          <a:noFill/>
        </p:spPr>
        <p:txBody>
          <a:bodyPr wrap="square" lIns="91440" tIns="91440" rIns="91440" bIns="91440" rtlCol="0" anchor="ctr">
            <a:spAutoFit/>
          </a:bodyPr>
          <a:lstStyle/>
          <a:p>
            <a:pPr>
              <a:lnSpc>
                <a:spcPct val="90000"/>
              </a:lnSpc>
              <a:spcAft>
                <a:spcPts val="600"/>
              </a:spcAft>
            </a:pPr>
            <a:r>
              <a:rPr lang="en-US" sz="1200" dirty="0">
                <a:solidFill>
                  <a:schemeClr val="tx2"/>
                </a:solidFill>
                <a:latin typeface="+mj-lt"/>
              </a:rPr>
              <a:t>Redirects to </a:t>
            </a:r>
            <a:r>
              <a:rPr lang="en-US" sz="1200" dirty="0" err="1">
                <a:solidFill>
                  <a:schemeClr val="tx2"/>
                </a:solidFill>
                <a:latin typeface="+mj-lt"/>
              </a:rPr>
              <a:t>RedirectURI</a:t>
            </a:r>
            <a:endParaRPr lang="en-US" sz="1200" dirty="0">
              <a:solidFill>
                <a:schemeClr val="tx2"/>
              </a:solidFill>
              <a:latin typeface="+mj-lt"/>
            </a:endParaRPr>
          </a:p>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authorization_code</a:t>
            </a:r>
            <a:endParaRPr lang="en-US" sz="1200" dirty="0">
              <a:solidFill>
                <a:schemeClr val="tx2"/>
              </a:solidFill>
              <a:latin typeface="+mj-lt"/>
            </a:endParaRPr>
          </a:p>
        </p:txBody>
      </p:sp>
      <p:cxnSp>
        <p:nvCxnSpPr>
          <p:cNvPr id="104" name="Straight Arrow Connector 103">
            <a:extLst>
              <a:ext uri="{FF2B5EF4-FFF2-40B4-BE49-F238E27FC236}">
                <a16:creationId xmlns:a16="http://schemas.microsoft.com/office/drawing/2014/main" id="{C7DBA3A9-9515-4828-884A-92406E5D2659}"/>
              </a:ext>
            </a:extLst>
          </p:cNvPr>
          <p:cNvCxnSpPr>
            <a:cxnSpLocks/>
          </p:cNvCxnSpPr>
          <p:nvPr/>
        </p:nvCxnSpPr>
        <p:spPr>
          <a:xfrm>
            <a:off x="609061" y="3446570"/>
            <a:ext cx="129520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26E9227C-2951-4B7D-BD83-1AA894B7C81D}"/>
              </a:ext>
            </a:extLst>
          </p:cNvPr>
          <p:cNvSpPr/>
          <p:nvPr/>
        </p:nvSpPr>
        <p:spPr bwMode="auto">
          <a:xfrm>
            <a:off x="1923023" y="3556787"/>
            <a:ext cx="1560775" cy="5170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Validates </a:t>
            </a:r>
            <a:r>
              <a:rPr lang="en-US" sz="1200" dirty="0" err="1">
                <a:solidFill>
                  <a:schemeClr val="accent1"/>
                </a:solidFill>
                <a:latin typeface="+mj-lt"/>
                <a:ea typeface="Segoe UI" pitchFamily="34" charset="0"/>
                <a:cs typeface="Segoe UI" pitchFamily="34" charset="0"/>
              </a:rPr>
              <a:t>id_token</a:t>
            </a:r>
            <a:r>
              <a:rPr lang="en-US" sz="1200" dirty="0">
                <a:solidFill>
                  <a:schemeClr val="accent1"/>
                </a:solidFill>
                <a:latin typeface="+mj-lt"/>
                <a:ea typeface="Segoe UI" pitchFamily="34" charset="0"/>
                <a:cs typeface="Segoe UI" pitchFamily="34" charset="0"/>
              </a:rPr>
              <a:t>, sets session cookie</a:t>
            </a:r>
          </a:p>
        </p:txBody>
      </p:sp>
      <p:sp>
        <p:nvSpPr>
          <p:cNvPr id="106" name="Rectangle 105">
            <a:extLst>
              <a:ext uri="{FF2B5EF4-FFF2-40B4-BE49-F238E27FC236}">
                <a16:creationId xmlns:a16="http://schemas.microsoft.com/office/drawing/2014/main" id="{87C591DC-9D27-4079-9B45-D199FD199DE4}"/>
              </a:ext>
            </a:extLst>
          </p:cNvPr>
          <p:cNvSpPr/>
          <p:nvPr/>
        </p:nvSpPr>
        <p:spPr bwMode="auto">
          <a:xfrm>
            <a:off x="10744737" y="5649104"/>
            <a:ext cx="1450565"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Validates </a:t>
            </a:r>
            <a:r>
              <a:rPr lang="en-US" sz="1200" dirty="0" err="1">
                <a:solidFill>
                  <a:schemeClr val="accent1"/>
                </a:solidFill>
                <a:latin typeface="+mj-lt"/>
                <a:ea typeface="Segoe UI" pitchFamily="34" charset="0"/>
                <a:cs typeface="Segoe UI" pitchFamily="34" charset="0"/>
              </a:rPr>
              <a:t>id_token</a:t>
            </a:r>
            <a:endParaRPr lang="en-US" sz="1200" dirty="0">
              <a:solidFill>
                <a:schemeClr val="accent1"/>
              </a:solidFill>
              <a:latin typeface="+mj-lt"/>
              <a:ea typeface="Segoe UI" pitchFamily="34" charset="0"/>
              <a:cs typeface="Segoe UI" pitchFamily="34" charset="0"/>
            </a:endParaRPr>
          </a:p>
        </p:txBody>
      </p:sp>
    </p:spTree>
    <p:extLst>
      <p:ext uri="{BB962C8B-B14F-4D97-AF65-F5344CB8AC3E}">
        <p14:creationId xmlns:p14="http://schemas.microsoft.com/office/powerpoint/2010/main" val="334212408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D6EB98-5DD4-4699-80F5-18A737D565C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err="1"/>
              <a:t>OpenID</a:t>
            </a:r>
            <a:r>
              <a:rPr lang="en-US" dirty="0"/>
              <a:t> Connect</a:t>
            </a:r>
          </a:p>
        </p:txBody>
      </p:sp>
      <p:sp>
        <p:nvSpPr>
          <p:cNvPr id="3" name="Rectangle 2"/>
          <p:cNvSpPr/>
          <p:nvPr/>
        </p:nvSpPr>
        <p:spPr>
          <a:xfrm>
            <a:off x="465138" y="1668243"/>
            <a:ext cx="10484285" cy="1569660"/>
          </a:xfrm>
          <a:prstGeom prst="rect">
            <a:avLst/>
          </a:prstGeom>
          <a:ln>
            <a:noFill/>
          </a:ln>
        </p:spPr>
        <p:txBody>
          <a:bodyPr wrap="square">
            <a:spAutoFit/>
          </a:bodyPr>
          <a:lstStyle/>
          <a:p>
            <a:r>
              <a:rPr lang="en-US" sz="1600" dirty="0">
                <a:latin typeface="+mj-lt"/>
              </a:rPr>
              <a:t>GET</a:t>
            </a:r>
            <a:r>
              <a:rPr lang="en-US" sz="1600" dirty="0">
                <a:latin typeface="Consolas" panose="020B0609020204030204" pitchFamily="49" charset="0"/>
              </a:rPr>
              <a:t> https://login.microsoftonline.com/common/oauth2/v2.0/authorize</a:t>
            </a:r>
          </a:p>
          <a:p>
            <a:r>
              <a:rPr lang="en-US" sz="1600" dirty="0">
                <a:latin typeface="Consolas" panose="020B0609020204030204" pitchFamily="49" charset="0"/>
              </a:rPr>
              <a:t>?</a:t>
            </a:r>
            <a:r>
              <a:rPr lang="en-US" sz="1600" dirty="0" err="1">
                <a:latin typeface="Consolas" panose="020B0609020204030204" pitchFamily="49" charset="0"/>
              </a:rPr>
              <a:t>client_id</a:t>
            </a:r>
            <a:r>
              <a:rPr lang="en-US" sz="1600" dirty="0">
                <a:latin typeface="Consolas" panose="020B0609020204030204" pitchFamily="49" charset="0"/>
              </a:rPr>
              <a:t>=cae0f9e6-1e83-4958-864e-53146ae484f4</a:t>
            </a:r>
          </a:p>
          <a:p>
            <a:r>
              <a:rPr lang="en-US" sz="1600" dirty="0">
                <a:latin typeface="Consolas" panose="020B0609020204030204" pitchFamily="49" charset="0"/>
              </a:rPr>
              <a:t>&amp;</a:t>
            </a:r>
            <a:r>
              <a:rPr lang="en-US" sz="1600" dirty="0" err="1">
                <a:latin typeface="Consolas" panose="020B0609020204030204" pitchFamily="49" charset="0"/>
              </a:rPr>
              <a:t>redirect_uri</a:t>
            </a:r>
            <a:r>
              <a:rPr lang="en-US" sz="1600" dirty="0">
                <a:latin typeface="Consolas" panose="020B0609020204030204" pitchFamily="49" charset="0"/>
              </a:rPr>
              <a:t>=https%3a%2f%2flocalhost%3a44316%2f</a:t>
            </a:r>
          </a:p>
          <a:p>
            <a:r>
              <a:rPr lang="en-US" sz="1600" dirty="0">
                <a:latin typeface="Consolas" panose="020B0609020204030204" pitchFamily="49" charset="0"/>
              </a:rPr>
              <a:t>&amp;</a:t>
            </a:r>
            <a:r>
              <a:rPr lang="en-US" sz="1600" dirty="0" err="1">
                <a:latin typeface="Consolas" panose="020B0609020204030204" pitchFamily="49" charset="0"/>
              </a:rPr>
              <a:t>response_mode</a:t>
            </a:r>
            <a:r>
              <a:rPr lang="en-US" sz="1600" dirty="0">
                <a:latin typeface="Consolas" panose="020B0609020204030204" pitchFamily="49" charset="0"/>
              </a:rPr>
              <a:t>=</a:t>
            </a:r>
            <a:r>
              <a:rPr lang="en-US" sz="1600" dirty="0" err="1">
                <a:latin typeface="Consolas" panose="020B0609020204030204" pitchFamily="49" charset="0"/>
              </a:rPr>
              <a:t>form_post</a:t>
            </a:r>
            <a:endParaRPr lang="en-US" sz="1600" dirty="0">
              <a:latin typeface="Consolas" panose="020B0609020204030204" pitchFamily="49" charset="0"/>
            </a:endParaRPr>
          </a:p>
          <a:p>
            <a:r>
              <a:rPr lang="en-US" sz="1600" dirty="0">
                <a:latin typeface="Consolas" panose="020B0609020204030204" pitchFamily="49" charset="0"/>
              </a:rPr>
              <a:t>&amp;</a:t>
            </a:r>
            <a:r>
              <a:rPr lang="en-US" sz="1600" dirty="0" err="1">
                <a:latin typeface="Consolas" panose="020B0609020204030204" pitchFamily="49" charset="0"/>
              </a:rPr>
              <a:t>response_type</a:t>
            </a:r>
            <a:r>
              <a:rPr lang="en-US" sz="1600" dirty="0">
                <a:latin typeface="Consolas" panose="020B0609020204030204" pitchFamily="49" charset="0"/>
              </a:rPr>
              <a:t>=</a:t>
            </a:r>
            <a:r>
              <a:rPr lang="en-US" sz="1600" dirty="0" err="1">
                <a:latin typeface="Consolas" panose="020B0609020204030204" pitchFamily="49" charset="0"/>
              </a:rPr>
              <a:t>id_token</a:t>
            </a:r>
            <a:endParaRPr lang="en-US" sz="1600" dirty="0">
              <a:latin typeface="Consolas" panose="020B0609020204030204" pitchFamily="49" charset="0"/>
            </a:endParaRPr>
          </a:p>
          <a:p>
            <a:r>
              <a:rPr lang="en-US" sz="1600" dirty="0">
                <a:latin typeface="Consolas" panose="020B0609020204030204" pitchFamily="49" charset="0"/>
              </a:rPr>
              <a:t>&amp;scope=</a:t>
            </a:r>
            <a:r>
              <a:rPr lang="en-US" sz="1600" dirty="0" err="1">
                <a:latin typeface="Consolas" panose="020B0609020204030204" pitchFamily="49" charset="0"/>
              </a:rPr>
              <a:t>openid+profile</a:t>
            </a:r>
            <a:endParaRPr lang="en-US" sz="1600" dirty="0">
              <a:latin typeface="Consolas" panose="020B0609020204030204" pitchFamily="49" charset="0"/>
            </a:endParaRPr>
          </a:p>
        </p:txBody>
      </p:sp>
      <p:sp>
        <p:nvSpPr>
          <p:cNvPr id="5" name="TextBox 4"/>
          <p:cNvSpPr txBox="1"/>
          <p:nvPr/>
        </p:nvSpPr>
        <p:spPr>
          <a:xfrm>
            <a:off x="368882" y="3402199"/>
            <a:ext cx="10484285" cy="2905411"/>
          </a:xfrm>
          <a:prstGeom prst="rect">
            <a:avLst/>
          </a:prstGeom>
          <a:noFill/>
          <a:ln>
            <a:noFill/>
          </a:ln>
        </p:spPr>
        <p:txBody>
          <a:bodyPr wrap="square" lIns="182880" tIns="146304" rIns="182880" bIns="146304" rtlCol="0">
            <a:spAutoFit/>
          </a:bodyPr>
          <a:lstStyle/>
          <a:p>
            <a:pPr>
              <a:lnSpc>
                <a:spcPct val="90000"/>
              </a:lnSpc>
              <a:spcAft>
                <a:spcPts val="600"/>
              </a:spcAft>
            </a:pPr>
            <a:r>
              <a:rPr lang="en-US" sz="1600" dirty="0">
                <a:latin typeface="Consolas" panose="020B0609020204030204" pitchFamily="49" charset="0"/>
              </a:rPr>
              <a:t>&lt;html&gt;&lt;head&gt;&lt;title&gt;Working...&lt;/title&gt;&lt;/head&gt;</a:t>
            </a:r>
          </a:p>
          <a:p>
            <a:pPr>
              <a:lnSpc>
                <a:spcPct val="90000"/>
              </a:lnSpc>
              <a:spcAft>
                <a:spcPts val="600"/>
              </a:spcAft>
            </a:pPr>
            <a:r>
              <a:rPr lang="en-US" sz="1600" dirty="0">
                <a:latin typeface="Consolas" panose="020B0609020204030204" pitchFamily="49" charset="0"/>
              </a:rPr>
              <a:t>&lt;body&gt;</a:t>
            </a:r>
          </a:p>
          <a:p>
            <a:pPr>
              <a:lnSpc>
                <a:spcPct val="90000"/>
              </a:lnSpc>
              <a:spcAft>
                <a:spcPts val="600"/>
              </a:spcAft>
            </a:pPr>
            <a:r>
              <a:rPr lang="en-US" sz="1600" dirty="0">
                <a:latin typeface="Consolas" panose="020B0609020204030204" pitchFamily="49" charset="0"/>
              </a:rPr>
              <a:t>&lt;form method="POST" name="</a:t>
            </a:r>
            <a:r>
              <a:rPr lang="en-US" sz="1600" dirty="0" err="1">
                <a:latin typeface="Consolas" panose="020B0609020204030204" pitchFamily="49" charset="0"/>
              </a:rPr>
              <a:t>hiddenform</a:t>
            </a:r>
            <a:r>
              <a:rPr lang="en-US" sz="1600" dirty="0">
                <a:latin typeface="Consolas" panose="020B0609020204030204" pitchFamily="49" charset="0"/>
              </a:rPr>
              <a:t>" </a:t>
            </a:r>
          </a:p>
          <a:p>
            <a:pPr>
              <a:lnSpc>
                <a:spcPct val="90000"/>
              </a:lnSpc>
              <a:spcAft>
                <a:spcPts val="600"/>
              </a:spcAft>
            </a:pPr>
            <a:r>
              <a:rPr lang="en-US" sz="1600" dirty="0">
                <a:latin typeface="Consolas" panose="020B0609020204030204" pitchFamily="49" charset="0"/>
              </a:rPr>
              <a:t>   action="https://localhost:44316/"&gt;</a:t>
            </a:r>
          </a:p>
          <a:p>
            <a:pPr>
              <a:lnSpc>
                <a:spcPct val="90000"/>
              </a:lnSpc>
              <a:spcAft>
                <a:spcPts val="600"/>
              </a:spcAft>
            </a:pPr>
            <a:r>
              <a:rPr lang="en-US" sz="1600" dirty="0">
                <a:latin typeface="Consolas" panose="020B0609020204030204" pitchFamily="49" charset="0"/>
              </a:rPr>
              <a:t>&lt;input type="hidden" name="</a:t>
            </a:r>
            <a:r>
              <a:rPr lang="en-US" sz="1600" dirty="0" err="1">
                <a:latin typeface="Consolas" panose="020B0609020204030204" pitchFamily="49" charset="0"/>
              </a:rPr>
              <a:t>id_token</a:t>
            </a:r>
            <a:r>
              <a:rPr lang="en-US" sz="1600" dirty="0">
                <a:latin typeface="Consolas" panose="020B0609020204030204" pitchFamily="49" charset="0"/>
              </a:rPr>
              <a:t>" </a:t>
            </a:r>
          </a:p>
          <a:p>
            <a:pPr>
              <a:lnSpc>
                <a:spcPct val="90000"/>
              </a:lnSpc>
              <a:spcAft>
                <a:spcPts val="600"/>
              </a:spcAft>
            </a:pPr>
            <a:r>
              <a:rPr lang="en-US" sz="1600" dirty="0">
                <a:latin typeface="Consolas" panose="020B0609020204030204" pitchFamily="49" charset="0"/>
              </a:rPr>
              <a:t>   value="eyJ0eXAiOh…JrhVUBqI-7prByC5-NAvmjI5Q" /&gt;</a:t>
            </a:r>
          </a:p>
          <a:p>
            <a:pPr>
              <a:lnSpc>
                <a:spcPct val="90000"/>
              </a:lnSpc>
              <a:spcAft>
                <a:spcPts val="600"/>
              </a:spcAft>
            </a:pPr>
            <a:r>
              <a:rPr lang="en-US" sz="1600" dirty="0">
                <a:latin typeface="Consolas" panose="020B0609020204030204" pitchFamily="49" charset="0"/>
              </a:rPr>
              <a:t>&lt;/form&gt;</a:t>
            </a:r>
          </a:p>
          <a:p>
            <a:pPr>
              <a:lnSpc>
                <a:spcPct val="90000"/>
              </a:lnSpc>
              <a:spcAft>
                <a:spcPts val="600"/>
              </a:spcAft>
            </a:pPr>
            <a:r>
              <a:rPr lang="en-US" sz="1600" dirty="0">
                <a:latin typeface="Consolas" panose="020B0609020204030204" pitchFamily="49" charset="0"/>
              </a:rPr>
              <a:t>&lt;script language="</a:t>
            </a:r>
            <a:r>
              <a:rPr lang="en-US" sz="1600" dirty="0" err="1">
                <a:latin typeface="Consolas" panose="020B0609020204030204" pitchFamily="49" charset="0"/>
              </a:rPr>
              <a:t>javascript</a:t>
            </a:r>
            <a:r>
              <a:rPr lang="en-US" sz="1600" dirty="0">
                <a:latin typeface="Consolas" panose="020B0609020204030204" pitchFamily="49" charset="0"/>
              </a:rPr>
              <a:t>"&gt;</a:t>
            </a:r>
            <a:r>
              <a:rPr lang="en-US" sz="1600" dirty="0" err="1">
                <a:latin typeface="Consolas" panose="020B0609020204030204" pitchFamily="49" charset="0"/>
              </a:rPr>
              <a:t>document.forms</a:t>
            </a:r>
            <a:r>
              <a:rPr lang="en-US" sz="1600" dirty="0">
                <a:latin typeface="Consolas" panose="020B0609020204030204" pitchFamily="49" charset="0"/>
              </a:rPr>
              <a:t>[0].submit();&lt;/script&gt;</a:t>
            </a:r>
          </a:p>
          <a:p>
            <a:pPr>
              <a:lnSpc>
                <a:spcPct val="90000"/>
              </a:lnSpc>
              <a:spcAft>
                <a:spcPts val="600"/>
              </a:spcAft>
            </a:pPr>
            <a:r>
              <a:rPr lang="en-US" sz="1600" dirty="0">
                <a:latin typeface="Consolas" panose="020B0609020204030204" pitchFamily="49" charset="0"/>
              </a:rPr>
              <a:t>&lt;/body&gt;&lt;/html&gt;</a:t>
            </a:r>
          </a:p>
        </p:txBody>
      </p:sp>
    </p:spTree>
    <p:extLst>
      <p:ext uri="{BB962C8B-B14F-4D97-AF65-F5344CB8AC3E}">
        <p14:creationId xmlns:p14="http://schemas.microsoft.com/office/powerpoint/2010/main" val="312516403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2BE086-E957-408A-9962-9B7754CC407A}"/>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OWIN </a:t>
            </a:r>
            <a:r>
              <a:rPr lang="en-US" dirty="0" err="1"/>
              <a:t>OpenID</a:t>
            </a:r>
            <a:r>
              <a:rPr lang="en-US" dirty="0"/>
              <a:t> Connect middleware and v2 endpoint</a:t>
            </a:r>
          </a:p>
        </p:txBody>
      </p:sp>
      <p:sp>
        <p:nvSpPr>
          <p:cNvPr id="5" name="Rectangle 4"/>
          <p:cNvSpPr/>
          <p:nvPr/>
        </p:nvSpPr>
        <p:spPr>
          <a:xfrm>
            <a:off x="380916" y="1746454"/>
            <a:ext cx="11383183" cy="4339650"/>
          </a:xfrm>
          <a:prstGeom prst="rect">
            <a:avLst/>
          </a:prstGeom>
          <a:ln>
            <a:noFill/>
          </a:ln>
        </p:spPr>
        <p:txBody>
          <a:bodyPr wrap="square">
            <a:spAutoFit/>
          </a:bodyPr>
          <a:lstStyle/>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ConfigureAuth</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IAppBuilder</a:t>
            </a:r>
            <a:r>
              <a:rPr lang="en-US" sz="1600" dirty="0">
                <a:solidFill>
                  <a:srgbClr val="000000"/>
                </a:solidFill>
                <a:latin typeface="Consolas" panose="020B0609020204030204" pitchFamily="49" charset="0"/>
              </a:rPr>
              <a:t> app)</a:t>
            </a: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app.SetDefaultSignInAsAuthenticationType</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CookieAuthenticationDefaults</a:t>
            </a:r>
            <a:r>
              <a:rPr lang="en-US" sz="1600" dirty="0" err="1">
                <a:solidFill>
                  <a:srgbClr val="000000"/>
                </a:solidFill>
                <a:latin typeface="Consolas" panose="020B0609020204030204" pitchFamily="49" charset="0"/>
              </a:rPr>
              <a:t>.AuthenticationType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app.UseCookieAuthentication</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CookieAuthenticationOptions</a:t>
            </a:r>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app.UseOpenIdConnectAuthentication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OpenIdConnectAuthenticationOptions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ClientId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appId</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Authority = </a:t>
            </a:r>
            <a:r>
              <a:rPr lang="en-US" sz="1600" dirty="0">
                <a:solidFill>
                  <a:srgbClr val="A31515"/>
                </a:solidFill>
                <a:latin typeface="Consolas" panose="020B0609020204030204" pitchFamily="49" charset="0"/>
              </a:rPr>
              <a:t>"https://login.microsoftonline.com/common/v2.0"</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PostLogoutRedirectUri</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Scope =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openid</a:t>
            </a:r>
            <a:r>
              <a:rPr lang="en-US" sz="1600" dirty="0">
                <a:solidFill>
                  <a:srgbClr val="A31515"/>
                </a:solidFill>
                <a:latin typeface="Consolas" panose="020B0609020204030204" pitchFamily="49" charset="0"/>
              </a:rPr>
              <a:t> email profile </a:t>
            </a:r>
            <a:r>
              <a:rPr lang="en-US" sz="1600" dirty="0" err="1">
                <a:solidFill>
                  <a:srgbClr val="A31515"/>
                </a:solidFill>
                <a:latin typeface="Consolas" panose="020B0609020204030204" pitchFamily="49" charset="0"/>
              </a:rPr>
              <a:t>offline_access</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graphScopes</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TokenValidationParameters</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TokenValidationParameters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ValidateIssuer</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false</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endParaRPr lang="en-US" sz="1600" dirty="0"/>
          </a:p>
        </p:txBody>
      </p:sp>
    </p:spTree>
    <p:extLst>
      <p:ext uri="{BB962C8B-B14F-4D97-AF65-F5344CB8AC3E}">
        <p14:creationId xmlns:p14="http://schemas.microsoft.com/office/powerpoint/2010/main" val="46202329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479069F-7D2B-423E-8F5C-8149659615D7}"/>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with ASP.NET MVC applications</a:t>
            </a:r>
          </a:p>
        </p:txBody>
      </p:sp>
      <p:sp>
        <p:nvSpPr>
          <p:cNvPr id="5" name="Rectangle 4"/>
          <p:cNvSpPr/>
          <p:nvPr/>
        </p:nvSpPr>
        <p:spPr>
          <a:xfrm>
            <a:off x="349264" y="1683418"/>
            <a:ext cx="11737946" cy="5262979"/>
          </a:xfrm>
          <a:prstGeom prst="rect">
            <a:avLst/>
          </a:prstGeom>
          <a:ln>
            <a:noFill/>
          </a:ln>
        </p:spPr>
        <p:txBody>
          <a:bodyPr wrap="square">
            <a:spAutoFit/>
          </a:bodyPr>
          <a:lstStyle/>
          <a:p>
            <a:r>
              <a:rPr lang="en-US" sz="1600" dirty="0">
                <a:solidFill>
                  <a:srgbClr val="000000"/>
                </a:solidFill>
                <a:latin typeface="Consolas" panose="020B0609020204030204" pitchFamily="49" charset="0"/>
              </a:rPr>
              <a:t>Notifications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OpenIdConnectAuthenticationNotifications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AuthorizationCodeReceived</a:t>
            </a:r>
            <a:r>
              <a:rPr lang="en-US" sz="1600" dirty="0">
                <a:solidFill>
                  <a:srgbClr val="000000"/>
                </a:solidFill>
                <a:latin typeface="Consolas" panose="020B0609020204030204" pitchFamily="49" charset="0"/>
              </a:rPr>
              <a:t> = </a:t>
            </a:r>
            <a:r>
              <a:rPr lang="en-US" sz="1600" dirty="0" err="1">
                <a:solidFill>
                  <a:srgbClr val="0000FF"/>
                </a:solidFill>
                <a:latin typeface="Consolas" panose="020B0609020204030204" pitchFamily="49" charset="0"/>
              </a:rPr>
              <a:t>async</a:t>
            </a:r>
            <a:r>
              <a:rPr lang="en-US" sz="1600" dirty="0">
                <a:solidFill>
                  <a:srgbClr val="000000"/>
                </a:solidFill>
                <a:latin typeface="Consolas" panose="020B0609020204030204" pitchFamily="49" charset="0"/>
              </a:rPr>
              <a:t> (context) =&gt;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var</a:t>
            </a:r>
            <a:r>
              <a:rPr lang="en-US" sz="1600" dirty="0">
                <a:solidFill>
                  <a:srgbClr val="000000"/>
                </a:solidFill>
                <a:latin typeface="Consolas" panose="020B0609020204030204" pitchFamily="49" charset="0"/>
              </a:rPr>
              <a:t> code = </a:t>
            </a:r>
            <a:r>
              <a:rPr lang="en-US" sz="1600" dirty="0" err="1">
                <a:solidFill>
                  <a:srgbClr val="000000"/>
                </a:solidFill>
                <a:latin typeface="Consolas" panose="020B0609020204030204" pitchFamily="49" charset="0"/>
              </a:rPr>
              <a:t>context.Code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signedInUserID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context.AuthenticationTicket.Identity.FindFirst</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ClaimTypes</a:t>
            </a:r>
            <a:r>
              <a:rPr lang="en-US" sz="1600" dirty="0" err="1">
                <a:solidFill>
                  <a:srgbClr val="000000"/>
                </a:solidFill>
                <a:latin typeface="Consolas" panose="020B0609020204030204" pitchFamily="49" charset="0"/>
              </a:rPr>
              <a:t>.NameIdentifier</a:t>
            </a:r>
            <a:r>
              <a:rPr lang="en-US" sz="1600" dirty="0">
                <a:solidFill>
                  <a:srgbClr val="000000"/>
                </a:solidFill>
                <a:latin typeface="Consolas" panose="020B0609020204030204" pitchFamily="49" charset="0"/>
              </a:rPr>
              <a:t>).Value;</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TokenCache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userTokenCache</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SessionTokenCache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signedInUserID</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context.OwinContext.Environment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System.Web.HttpContextBase</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HttpContextBase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GetMsalCacheInstance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ConfidentialClientApplication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cca</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ConfidentialClientApplication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appId</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ClientCredential</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appSecret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userTokenCache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scopes = </a:t>
            </a:r>
            <a:r>
              <a:rPr lang="en-US" sz="1600" dirty="0" err="1">
                <a:solidFill>
                  <a:srgbClr val="000000"/>
                </a:solidFill>
                <a:latin typeface="Consolas" panose="020B0609020204030204" pitchFamily="49" charset="0"/>
              </a:rPr>
              <a:t>graphScopes.Split</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char</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AuthenticationResult</a:t>
            </a:r>
            <a:r>
              <a:rPr lang="en-US" sz="1600" dirty="0">
                <a:solidFill>
                  <a:srgbClr val="000000"/>
                </a:solidFill>
                <a:latin typeface="Consolas" panose="020B0609020204030204" pitchFamily="49" charset="0"/>
              </a:rPr>
              <a:t> result = </a:t>
            </a:r>
            <a:r>
              <a:rPr lang="en-US" sz="1600" dirty="0">
                <a:solidFill>
                  <a:srgbClr val="0000FF"/>
                </a:solidFill>
                <a:latin typeface="Consolas" panose="020B0609020204030204" pitchFamily="49" charset="0"/>
              </a:rPr>
              <a:t>await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cca.AcquireTokenByAuthorizationCodeAsync</a:t>
            </a:r>
            <a:r>
              <a:rPr lang="en-US" sz="1600" dirty="0">
                <a:solidFill>
                  <a:srgbClr val="000000"/>
                </a:solidFill>
                <a:latin typeface="Consolas" panose="020B0609020204030204" pitchFamily="49" charset="0"/>
              </a:rPr>
              <a:t>(code, scopes);</a:t>
            </a:r>
          </a:p>
          <a:p>
            <a:r>
              <a:rPr lang="en-US" sz="1600" dirty="0">
                <a:solidFill>
                  <a:srgbClr val="000000"/>
                </a:solidFill>
                <a:latin typeface="Consolas" panose="020B0609020204030204" pitchFamily="49" charset="0"/>
              </a:rPr>
              <a:t>    }</a:t>
            </a:r>
            <a:endParaRPr lang="en-US" sz="1600" dirty="0"/>
          </a:p>
        </p:txBody>
      </p:sp>
    </p:spTree>
    <p:extLst>
      <p:ext uri="{BB962C8B-B14F-4D97-AF65-F5344CB8AC3E}">
        <p14:creationId xmlns:p14="http://schemas.microsoft.com/office/powerpoint/2010/main" val="379428688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Troubleshooting errors in </a:t>
            </a:r>
            <a:r>
              <a:rPr lang="en-US" dirty="0" err="1"/>
              <a:t>Auth</a:t>
            </a:r>
            <a:r>
              <a:rPr lang="en-US" dirty="0"/>
              <a:t> flow</a:t>
            </a:r>
          </a:p>
        </p:txBody>
      </p:sp>
      <p:sp>
        <p:nvSpPr>
          <p:cNvPr id="2" name="Text Placeholder 1"/>
          <p:cNvSpPr>
            <a:spLocks noGrp="1"/>
          </p:cNvSpPr>
          <p:nvPr>
            <p:ph type="body" sz="quarter" idx="4294967295"/>
          </p:nvPr>
        </p:nvSpPr>
        <p:spPr>
          <a:xfrm>
            <a:off x="0" y="1212850"/>
            <a:ext cx="11887200" cy="3478213"/>
          </a:xfrm>
        </p:spPr>
        <p:txBody>
          <a:bodyPr/>
          <a:lstStyle/>
          <a:p>
            <a:r>
              <a:rPr lang="en-US" dirty="0"/>
              <a:t>Login errors</a:t>
            </a:r>
          </a:p>
          <a:p>
            <a:pPr lvl="1"/>
            <a:r>
              <a:rPr lang="en-US" dirty="0"/>
              <a:t>Shown on web page</a:t>
            </a:r>
          </a:p>
          <a:p>
            <a:pPr>
              <a:spcBef>
                <a:spcPts val="2400"/>
              </a:spcBef>
            </a:pPr>
            <a:r>
              <a:rPr lang="en-US" dirty="0"/>
              <a:t>Fiddler</a:t>
            </a:r>
          </a:p>
          <a:p>
            <a:pPr lvl="1"/>
            <a:r>
              <a:rPr lang="en-US" dirty="0"/>
              <a:t>Shows response/request from apps running on local computer</a:t>
            </a:r>
          </a:p>
          <a:p>
            <a:pPr lvl="0">
              <a:spcBef>
                <a:spcPts val="2400"/>
              </a:spcBef>
            </a:pPr>
            <a:r>
              <a:rPr lang="en-US" dirty="0"/>
              <a:t>Review response as JSON</a:t>
            </a:r>
          </a:p>
          <a:p>
            <a:pPr lvl="1"/>
            <a:r>
              <a:rPr lang="en-US" dirty="0"/>
              <a:t>Authentication errors (invalid values)</a:t>
            </a:r>
          </a:p>
        </p:txBody>
      </p:sp>
      <p:sp>
        <p:nvSpPr>
          <p:cNvPr id="5" name="Rectangle 4"/>
          <p:cNvSpPr/>
          <p:nvPr/>
        </p:nvSpPr>
        <p:spPr>
          <a:xfrm>
            <a:off x="334337" y="4824680"/>
            <a:ext cx="11644938" cy="958583"/>
          </a:xfrm>
          <a:prstGeom prst="rect">
            <a:avLst/>
          </a:prstGeom>
        </p:spPr>
        <p:txBody>
          <a:bodyPr wrap="square">
            <a:spAutoFit/>
          </a:bodyPr>
          <a:lstStyle/>
          <a:p>
            <a:pPr defTabSz="932559"/>
            <a:r>
              <a:rPr lang="en-US" sz="1836" dirty="0">
                <a:solidFill>
                  <a:srgbClr val="000000"/>
                </a:solidFill>
                <a:latin typeface="Lucida Console" panose="020B0609040504020204" pitchFamily="49" charset="0"/>
                <a:ea typeface="Calibri" panose="020F0502020204030204" pitchFamily="34" charset="0"/>
                <a:cs typeface="Times New Roman" panose="02020603050405020304" pitchFamily="18" charset="0"/>
              </a:rPr>
              <a:t>{"error":"invalid_grant","error_description":"AADSTS70002: Error validating credentials. AADSTS50011: The reply address 'http://localhost:40298/Home/Discovery' is not valid.}</a:t>
            </a:r>
            <a:endParaRPr lang="en-US" sz="2448"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6924547" y="1218120"/>
            <a:ext cx="5248275" cy="1485900"/>
          </a:xfrm>
          <a:prstGeom prst="rect">
            <a:avLst/>
          </a:prstGeom>
        </p:spPr>
      </p:pic>
    </p:spTree>
    <p:extLst>
      <p:ext uri="{BB962C8B-B14F-4D97-AF65-F5344CB8AC3E}">
        <p14:creationId xmlns:p14="http://schemas.microsoft.com/office/powerpoint/2010/main" val="3512452933"/>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4976292" cy="917575"/>
          </a:xfrm>
        </p:spPr>
        <p:txBody>
          <a:bodyPr/>
          <a:lstStyle/>
          <a:p>
            <a:r>
              <a:rPr lang="en-US" sz="2800" dirty="0"/>
              <a:t>Overview and </a:t>
            </a:r>
            <a:br>
              <a:rPr lang="en-US" sz="2800" dirty="0"/>
            </a:br>
            <a:r>
              <a:rPr lang="en-US" sz="2800" dirty="0"/>
              <a:t>Protocols in the v2.0 endpoint</a:t>
            </a:r>
          </a:p>
        </p:txBody>
      </p:sp>
      <p:sp>
        <p:nvSpPr>
          <p:cNvPr id="5" name="Text Placeholder 4"/>
          <p:cNvSpPr>
            <a:spLocks noGrp="1"/>
          </p:cNvSpPr>
          <p:nvPr>
            <p:ph type="body" sz="quarter" idx="10"/>
          </p:nvPr>
        </p:nvSpPr>
        <p:spPr>
          <a:xfrm>
            <a:off x="465137" y="2574721"/>
            <a:ext cx="4346705" cy="3862387"/>
          </a:xfrm>
        </p:spPr>
        <p:txBody>
          <a:bodyPr/>
          <a:lstStyle/>
          <a:p>
            <a:pPr>
              <a:spcBef>
                <a:spcPts val="1200"/>
              </a:spcBef>
            </a:pPr>
            <a:r>
              <a:rPr lang="en-US" sz="2000" dirty="0"/>
              <a:t>Endpoints</a:t>
            </a:r>
          </a:p>
          <a:p>
            <a:pPr>
              <a:spcBef>
                <a:spcPts val="1200"/>
              </a:spcBef>
            </a:pPr>
            <a:r>
              <a:rPr lang="en-US" sz="2000" dirty="0"/>
              <a:t>App registration</a:t>
            </a:r>
          </a:p>
          <a:p>
            <a:pPr>
              <a:spcBef>
                <a:spcPts val="1200"/>
              </a:spcBef>
            </a:pPr>
            <a:r>
              <a:rPr lang="en-US" sz="2000" dirty="0"/>
              <a:t>Authorization code grant</a:t>
            </a:r>
          </a:p>
          <a:p>
            <a:pPr>
              <a:spcBef>
                <a:spcPts val="1200"/>
              </a:spcBef>
            </a:pPr>
            <a:r>
              <a:rPr lang="en-US" sz="2000" dirty="0"/>
              <a:t>Implicit grant</a:t>
            </a:r>
          </a:p>
          <a:p>
            <a:pPr>
              <a:spcBef>
                <a:spcPts val="1200"/>
              </a:spcBef>
            </a:pPr>
            <a:r>
              <a:rPr lang="en-US" sz="2000" dirty="0"/>
              <a:t>Client credentials grant</a:t>
            </a:r>
          </a:p>
          <a:p>
            <a:pPr>
              <a:spcBef>
                <a:spcPts val="1200"/>
              </a:spcBef>
            </a:pPr>
            <a:endParaRPr lang="en-US" sz="2000" dirty="0"/>
          </a:p>
        </p:txBody>
      </p:sp>
      <p:pic>
        <p:nvPicPr>
          <p:cNvPr id="8" name="Picture 7">
            <a:extLst>
              <a:ext uri="{FF2B5EF4-FFF2-40B4-BE49-F238E27FC236}">
                <a16:creationId xmlns:a16="http://schemas.microsoft.com/office/drawing/2014/main" id="{47B0580E-E9F8-4385-9AA1-0CA4D35BFAC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13137"/>
          <a:stretch/>
        </p:blipFill>
        <p:spPr>
          <a:xfrm flipH="1">
            <a:off x="5544766" y="1"/>
            <a:ext cx="6891708" cy="6994524"/>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8" y="233151"/>
            <a:ext cx="11375536" cy="762786"/>
          </a:xfrm>
        </p:spPr>
        <p:txBody>
          <a:bodyPr/>
          <a:lstStyle/>
          <a:p>
            <a:r>
              <a:rPr lang="en-US" dirty="0"/>
              <a:t>Troubleshooting tokens</a:t>
            </a:r>
          </a:p>
        </p:txBody>
      </p:sp>
      <p:pic>
        <p:nvPicPr>
          <p:cNvPr id="4" name="Picture 3"/>
          <p:cNvPicPr>
            <a:picLocks noChangeAspect="1"/>
          </p:cNvPicPr>
          <p:nvPr/>
        </p:nvPicPr>
        <p:blipFill>
          <a:blip r:embed="rId2"/>
          <a:stretch>
            <a:fillRect/>
          </a:stretch>
        </p:blipFill>
        <p:spPr>
          <a:xfrm>
            <a:off x="3879216" y="3405823"/>
            <a:ext cx="8248650" cy="3419475"/>
          </a:xfrm>
          <a:prstGeom prst="rect">
            <a:avLst/>
          </a:prstGeom>
        </p:spPr>
      </p:pic>
      <p:sp>
        <p:nvSpPr>
          <p:cNvPr id="9" name="Text Placeholder 1">
            <a:extLst>
              <a:ext uri="{FF2B5EF4-FFF2-40B4-BE49-F238E27FC236}">
                <a16:creationId xmlns:a16="http://schemas.microsoft.com/office/drawing/2014/main" id="{93EA9DDD-5220-42A7-9D46-A78032BEC885}"/>
              </a:ext>
            </a:extLst>
          </p:cNvPr>
          <p:cNvSpPr>
            <a:spLocks noGrp="1"/>
          </p:cNvSpPr>
          <p:nvPr>
            <p:ph type="body" sz="quarter" idx="10"/>
          </p:nvPr>
        </p:nvSpPr>
        <p:spPr>
          <a:xfrm>
            <a:off x="457580" y="1212850"/>
            <a:ext cx="11704258" cy="3570208"/>
          </a:xfrm>
        </p:spPr>
        <p:txBody>
          <a:bodyPr/>
          <a:lstStyle/>
          <a:p>
            <a:pPr marL="0" indent="0">
              <a:buNone/>
            </a:pPr>
            <a:r>
              <a:rPr lang="en-US" dirty="0">
                <a:solidFill>
                  <a:schemeClr val="tx1"/>
                </a:solidFill>
              </a:rPr>
              <a:t>Fiddler</a:t>
            </a:r>
          </a:p>
          <a:p>
            <a:pPr marL="0" indent="0">
              <a:buNone/>
            </a:pPr>
            <a:r>
              <a:rPr lang="en-US" sz="2000" dirty="0">
                <a:solidFill>
                  <a:schemeClr val="tx1"/>
                </a:solidFill>
              </a:rPr>
              <a:t>Extension to view SharePoint 2013 App tokens</a:t>
            </a:r>
          </a:p>
          <a:p>
            <a:pPr marL="290513" lvl="1" indent="-290513">
              <a:buFont typeface="Arial" panose="020B0604020202020204" pitchFamily="34" charset="0"/>
              <a:buChar char="•"/>
            </a:pPr>
            <a:r>
              <a:rPr lang="en-US" dirty="0">
                <a:solidFill>
                  <a:schemeClr val="tx1"/>
                </a:solidFill>
                <a:hlinkClick r:id="rId3"/>
              </a:rPr>
              <a:t>http://blogs.msdn.com/b/kaevans/</a:t>
            </a:r>
            <a:r>
              <a:rPr lang="en-US" dirty="0">
                <a:solidFill>
                  <a:schemeClr val="tx2"/>
                </a:solidFill>
                <a:hlinkClick r:id="rId3"/>
              </a:rPr>
              <a:t>archive</a:t>
            </a:r>
            <a:r>
              <a:rPr lang="en-US" dirty="0">
                <a:solidFill>
                  <a:schemeClr val="tx1"/>
                </a:solidFill>
                <a:hlinkClick r:id="rId3"/>
              </a:rPr>
              <a:t>/2013/08/25/creating-a-fiddler-extension-for-sharepoint-2013-app-tokens.aspx</a:t>
            </a:r>
            <a:r>
              <a:rPr lang="en-US" dirty="0">
                <a:solidFill>
                  <a:schemeClr val="tx1"/>
                </a:solidFill>
              </a:rPr>
              <a:t> </a:t>
            </a:r>
          </a:p>
          <a:p>
            <a:pPr marL="0" lvl="0" indent="0">
              <a:spcBef>
                <a:spcPts val="2400"/>
              </a:spcBef>
              <a:buNone/>
            </a:pPr>
            <a:r>
              <a:rPr lang="en-US" dirty="0">
                <a:solidFill>
                  <a:schemeClr val="tx1"/>
                </a:solidFill>
              </a:rPr>
              <a:t>Online</a:t>
            </a:r>
            <a:br>
              <a:rPr lang="en-US" dirty="0">
                <a:solidFill>
                  <a:schemeClr val="tx1"/>
                </a:solidFill>
              </a:rPr>
            </a:br>
            <a:r>
              <a:rPr lang="en-US" sz="2000" dirty="0">
                <a:solidFill>
                  <a:schemeClr val="tx1"/>
                </a:solidFill>
              </a:rPr>
              <a:t>Paste token in web page</a:t>
            </a:r>
          </a:p>
          <a:p>
            <a:pPr marL="290513" lvl="1" indent="-290513">
              <a:buFont typeface="Arial" panose="020B0604020202020204" pitchFamily="34" charset="0"/>
              <a:buChar char="•"/>
            </a:pPr>
            <a:r>
              <a:rPr lang="en-US" dirty="0">
                <a:solidFill>
                  <a:schemeClr val="tx1"/>
                </a:solidFill>
                <a:hlinkClick r:id="rId4"/>
              </a:rPr>
              <a:t>http://jwt.io/</a:t>
            </a:r>
            <a:r>
              <a:rPr lang="en-US" dirty="0">
                <a:solidFill>
                  <a:schemeClr val="tx1"/>
                </a:solidFill>
              </a:rPr>
              <a:t> </a:t>
            </a:r>
          </a:p>
          <a:p>
            <a:pPr lvl="1"/>
            <a:endParaRPr lang="en-US" dirty="0"/>
          </a:p>
        </p:txBody>
      </p:sp>
    </p:spTree>
    <p:extLst>
      <p:ext uri="{BB962C8B-B14F-4D97-AF65-F5344CB8AC3E}">
        <p14:creationId xmlns:p14="http://schemas.microsoft.com/office/powerpoint/2010/main" val="91301607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DFB5D-024F-4D12-9BEE-745EBA6F4DF2}"/>
              </a:ext>
            </a:extLst>
          </p:cNvPr>
          <p:cNvSpPr>
            <a:spLocks noGrp="1"/>
          </p:cNvSpPr>
          <p:nvPr>
            <p:ph type="title"/>
          </p:nvPr>
        </p:nvSpPr>
        <p:spPr/>
        <p:txBody>
          <a:bodyPr/>
          <a:lstStyle/>
          <a:p>
            <a:r>
              <a:rPr lang="en-US" sz="2800" dirty="0"/>
              <a:t>New Azure function bindings</a:t>
            </a:r>
          </a:p>
        </p:txBody>
      </p:sp>
      <p:sp>
        <p:nvSpPr>
          <p:cNvPr id="3" name="Text Placeholder 2">
            <a:extLst>
              <a:ext uri="{FF2B5EF4-FFF2-40B4-BE49-F238E27FC236}">
                <a16:creationId xmlns:a16="http://schemas.microsoft.com/office/drawing/2014/main" id="{A3246D17-806E-4FCA-893D-62F5C98E66D6}"/>
              </a:ext>
            </a:extLst>
          </p:cNvPr>
          <p:cNvSpPr>
            <a:spLocks noGrp="1"/>
          </p:cNvSpPr>
          <p:nvPr>
            <p:ph type="body" sz="quarter" idx="10"/>
          </p:nvPr>
        </p:nvSpPr>
        <p:spPr>
          <a:xfrm>
            <a:off x="274702" y="1211287"/>
            <a:ext cx="11888787" cy="1520416"/>
          </a:xfrm>
        </p:spPr>
        <p:txBody>
          <a:bodyPr/>
          <a:lstStyle/>
          <a:p>
            <a:r>
              <a:rPr lang="en-US" sz="2800" dirty="0">
                <a:latin typeface="+mn-lt"/>
              </a:rPr>
              <a:t>Bindings for Microsoft Graph</a:t>
            </a:r>
          </a:p>
          <a:p>
            <a:r>
              <a:rPr lang="en-US" sz="2800" dirty="0">
                <a:latin typeface="+mn-lt"/>
              </a:rPr>
              <a:t>Uses Microsoft Graph </a:t>
            </a:r>
            <a:r>
              <a:rPr lang="en-US" sz="2800" dirty="0" err="1">
                <a:latin typeface="+mn-lt"/>
              </a:rPr>
              <a:t>.Net</a:t>
            </a:r>
            <a:r>
              <a:rPr lang="en-US" sz="2800" dirty="0">
                <a:latin typeface="+mn-lt"/>
              </a:rPr>
              <a:t> SDK</a:t>
            </a:r>
          </a:p>
          <a:p>
            <a:r>
              <a:rPr lang="en-US" sz="2800" dirty="0" err="1">
                <a:latin typeface="+mn-lt"/>
              </a:rPr>
              <a:t>Auth</a:t>
            </a:r>
            <a:r>
              <a:rPr lang="en-US" sz="2800" dirty="0">
                <a:latin typeface="+mn-lt"/>
              </a:rPr>
              <a:t> is handled for you!!!</a:t>
            </a:r>
          </a:p>
        </p:txBody>
      </p:sp>
      <p:grpSp>
        <p:nvGrpSpPr>
          <p:cNvPr id="4" name="Group 3">
            <a:extLst>
              <a:ext uri="{FF2B5EF4-FFF2-40B4-BE49-F238E27FC236}">
                <a16:creationId xmlns:a16="http://schemas.microsoft.com/office/drawing/2014/main" id="{86E37B6E-65DA-4119-AD06-AB408DCBC774}"/>
              </a:ext>
            </a:extLst>
          </p:cNvPr>
          <p:cNvGrpSpPr/>
          <p:nvPr/>
        </p:nvGrpSpPr>
        <p:grpSpPr>
          <a:xfrm>
            <a:off x="10122483" y="-94282"/>
            <a:ext cx="2313992" cy="2426934"/>
            <a:chOff x="10122483" y="-94282"/>
            <a:chExt cx="2313992" cy="2426934"/>
          </a:xfrm>
        </p:grpSpPr>
        <p:sp>
          <p:nvSpPr>
            <p:cNvPr id="5" name="Diagonal Stripe 4">
              <a:extLst>
                <a:ext uri="{FF2B5EF4-FFF2-40B4-BE49-F238E27FC236}">
                  <a16:creationId xmlns:a16="http://schemas.microsoft.com/office/drawing/2014/main" id="{0A7D1749-2D56-4EF1-B11F-47B62278C052}"/>
                </a:ext>
              </a:extLst>
            </p:cNvPr>
            <p:cNvSpPr/>
            <p:nvPr/>
          </p:nvSpPr>
          <p:spPr bwMode="auto">
            <a:xfrm flipH="1">
              <a:off x="10122483" y="-1"/>
              <a:ext cx="2313992" cy="2332653"/>
            </a:xfrm>
            <a:prstGeom prst="diagStripe">
              <a:avLst>
                <a:gd name="adj" fmla="val 47326"/>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extBox 5">
              <a:extLst>
                <a:ext uri="{FF2B5EF4-FFF2-40B4-BE49-F238E27FC236}">
                  <a16:creationId xmlns:a16="http://schemas.microsoft.com/office/drawing/2014/main" id="{DD6AD00E-75BD-4EC8-B49B-137B3646F29F}"/>
                </a:ext>
              </a:extLst>
            </p:cNvPr>
            <p:cNvSpPr txBox="1"/>
            <p:nvPr/>
          </p:nvSpPr>
          <p:spPr>
            <a:xfrm rot="2727404">
              <a:off x="10541995" y="526273"/>
              <a:ext cx="1979773" cy="7386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solidFill>
                    <a:srgbClr val="FFFFFF"/>
                  </a:solidFill>
                  <a:effectLst/>
                  <a:uLnTx/>
                  <a:uFillTx/>
                  <a:latin typeface="Segoe UI Semilight"/>
                  <a:ea typeface="+mn-ea"/>
                  <a:cs typeface="+mn-cs"/>
                </a:rPr>
                <a:t>PREVIEW</a:t>
              </a:r>
            </a:p>
          </p:txBody>
        </p:sp>
      </p:grpSp>
      <p:grpSp>
        <p:nvGrpSpPr>
          <p:cNvPr id="8" name="Group 7">
            <a:extLst>
              <a:ext uri="{FF2B5EF4-FFF2-40B4-BE49-F238E27FC236}">
                <a16:creationId xmlns:a16="http://schemas.microsoft.com/office/drawing/2014/main" id="{8E71C1BD-34F6-484B-98A9-6528965ADE4F}"/>
              </a:ext>
            </a:extLst>
          </p:cNvPr>
          <p:cNvGrpSpPr/>
          <p:nvPr/>
        </p:nvGrpSpPr>
        <p:grpSpPr>
          <a:xfrm>
            <a:off x="3476770" y="3523987"/>
            <a:ext cx="3758942" cy="2179954"/>
            <a:chOff x="3571777" y="4074013"/>
            <a:chExt cx="3758942" cy="2179954"/>
          </a:xfrm>
        </p:grpSpPr>
        <p:grpSp>
          <p:nvGrpSpPr>
            <p:cNvPr id="9" name="Group 8">
              <a:extLst>
                <a:ext uri="{FF2B5EF4-FFF2-40B4-BE49-F238E27FC236}">
                  <a16:creationId xmlns:a16="http://schemas.microsoft.com/office/drawing/2014/main" id="{920D5D9D-00F7-4B81-B346-6662E527BEEB}"/>
                </a:ext>
              </a:extLst>
            </p:cNvPr>
            <p:cNvGrpSpPr/>
            <p:nvPr/>
          </p:nvGrpSpPr>
          <p:grpSpPr>
            <a:xfrm>
              <a:off x="5105751" y="4074013"/>
              <a:ext cx="2224968" cy="2179954"/>
              <a:chOff x="4732219" y="2473813"/>
              <a:chExt cx="2224968" cy="2179954"/>
            </a:xfrm>
          </p:grpSpPr>
          <p:grpSp>
            <p:nvGrpSpPr>
              <p:cNvPr id="11" name="Group 10">
                <a:extLst>
                  <a:ext uri="{FF2B5EF4-FFF2-40B4-BE49-F238E27FC236}">
                    <a16:creationId xmlns:a16="http://schemas.microsoft.com/office/drawing/2014/main" id="{8A704484-4780-4593-8190-D94585278FAB}"/>
                  </a:ext>
                </a:extLst>
              </p:cNvPr>
              <p:cNvGrpSpPr/>
              <p:nvPr/>
            </p:nvGrpSpPr>
            <p:grpSpPr>
              <a:xfrm>
                <a:off x="4938793" y="2473813"/>
                <a:ext cx="1676528" cy="1538416"/>
                <a:chOff x="7688263" y="2643120"/>
                <a:chExt cx="693738" cy="636588"/>
              </a:xfrm>
            </p:grpSpPr>
            <p:sp>
              <p:nvSpPr>
                <p:cNvPr id="13" name="Freeform 65">
                  <a:extLst>
                    <a:ext uri="{FF2B5EF4-FFF2-40B4-BE49-F238E27FC236}">
                      <a16:creationId xmlns:a16="http://schemas.microsoft.com/office/drawing/2014/main" id="{7144E5F1-ADA7-43CB-8CD9-E674F4E2B329}"/>
                    </a:ext>
                  </a:extLst>
                </p:cNvPr>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4" name="Freeform 66">
                  <a:extLst>
                    <a:ext uri="{FF2B5EF4-FFF2-40B4-BE49-F238E27FC236}">
                      <a16:creationId xmlns:a16="http://schemas.microsoft.com/office/drawing/2014/main" id="{3CD7E3DA-041A-4729-BC38-B33F93832841}"/>
                    </a:ext>
                  </a:extLst>
                </p:cNvPr>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5" name="Freeform 69">
                  <a:extLst>
                    <a:ext uri="{FF2B5EF4-FFF2-40B4-BE49-F238E27FC236}">
                      <a16:creationId xmlns:a16="http://schemas.microsoft.com/office/drawing/2014/main" id="{1092748B-DFFE-4A6D-9465-B1BBDE29BB47}"/>
                    </a:ext>
                  </a:extLst>
                </p:cNvPr>
                <p:cNvSpPr>
                  <a:spLocks/>
                </p:cNvSpPr>
                <p:nvPr/>
              </p:nvSpPr>
              <p:spPr bwMode="auto">
                <a:xfrm>
                  <a:off x="7878900" y="2643120"/>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grpSp>
          <p:sp>
            <p:nvSpPr>
              <p:cNvPr id="12" name="Rectangle 5">
                <a:extLst>
                  <a:ext uri="{FF2B5EF4-FFF2-40B4-BE49-F238E27FC236}">
                    <a16:creationId xmlns:a16="http://schemas.microsoft.com/office/drawing/2014/main" id="{4D62F3E9-76FA-44A9-84E2-C6F4CB30BF42}"/>
                  </a:ext>
                </a:extLst>
              </p:cNvPr>
              <p:cNvSpPr>
                <a:spLocks noChangeArrowheads="1"/>
              </p:cNvSpPr>
              <p:nvPr/>
            </p:nvSpPr>
            <p:spPr bwMode="auto">
              <a:xfrm>
                <a:off x="4732219" y="4099769"/>
                <a:ext cx="222496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Azure Function queries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Microsoft Graph</a:t>
                </a:r>
                <a:endPar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ea typeface="+mn-ea"/>
                  <a:cs typeface="+mn-cs"/>
                </a:endParaRPr>
              </a:p>
            </p:txBody>
          </p:sp>
        </p:grpSp>
        <p:cxnSp>
          <p:nvCxnSpPr>
            <p:cNvPr id="10" name="Straight Arrow Connector 9">
              <a:extLst>
                <a:ext uri="{FF2B5EF4-FFF2-40B4-BE49-F238E27FC236}">
                  <a16:creationId xmlns:a16="http://schemas.microsoft.com/office/drawing/2014/main" id="{8C254F64-1EB5-4992-A98F-D2E95C219510}"/>
                </a:ext>
              </a:extLst>
            </p:cNvPr>
            <p:cNvCxnSpPr>
              <a:cxnSpLocks/>
            </p:cNvCxnSpPr>
            <p:nvPr/>
          </p:nvCxnSpPr>
          <p:spPr>
            <a:xfrm flipH="1">
              <a:off x="3571777" y="4809451"/>
              <a:ext cx="1186904" cy="0"/>
            </a:xfrm>
            <a:prstGeom prst="straightConnector1">
              <a:avLst/>
            </a:prstGeom>
            <a:ln w="57150">
              <a:solidFill>
                <a:schemeClr val="accent6">
                  <a:lumMod val="75000"/>
                </a:schemeClr>
              </a:solidFill>
              <a:prstDash val="sysDot"/>
              <a:headEnd type="triangl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9" name="Rectangle 5">
            <a:extLst>
              <a:ext uri="{FF2B5EF4-FFF2-40B4-BE49-F238E27FC236}">
                <a16:creationId xmlns:a16="http://schemas.microsoft.com/office/drawing/2014/main" id="{28CB6C4B-9D63-454B-93EF-B463A906E338}"/>
              </a:ext>
            </a:extLst>
          </p:cNvPr>
          <p:cNvSpPr>
            <a:spLocks noChangeArrowheads="1"/>
          </p:cNvSpPr>
          <p:nvPr/>
        </p:nvSpPr>
        <p:spPr bwMode="auto">
          <a:xfrm>
            <a:off x="1612727" y="5062985"/>
            <a:ext cx="158376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Web hook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triggers function</a:t>
            </a:r>
          </a:p>
        </p:txBody>
      </p:sp>
      <p:cxnSp>
        <p:nvCxnSpPr>
          <p:cNvPr id="21" name="Straight Arrow Connector 20">
            <a:extLst>
              <a:ext uri="{FF2B5EF4-FFF2-40B4-BE49-F238E27FC236}">
                <a16:creationId xmlns:a16="http://schemas.microsoft.com/office/drawing/2014/main" id="{1040C602-7DEE-4E2E-A2DE-CA89CF7F91D6}"/>
              </a:ext>
            </a:extLst>
          </p:cNvPr>
          <p:cNvCxnSpPr>
            <a:cxnSpLocks/>
          </p:cNvCxnSpPr>
          <p:nvPr/>
        </p:nvCxnSpPr>
        <p:spPr>
          <a:xfrm flipH="1">
            <a:off x="7444426" y="4255125"/>
            <a:ext cx="1186904" cy="0"/>
          </a:xfrm>
          <a:prstGeom prst="straightConnector1">
            <a:avLst/>
          </a:prstGeom>
          <a:ln w="57150">
            <a:solidFill>
              <a:schemeClr val="accent6">
                <a:lumMod val="75000"/>
              </a:schemeClr>
            </a:solidFill>
            <a:prstDash val="sysDot"/>
            <a:headEnd type="triangle" w="lg" len="med"/>
            <a:tailEnd type="none" w="lg" len="med"/>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7A1813A6-9306-4AD7-81C8-31E26CA2A11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13900" y="3568521"/>
            <a:ext cx="1581422" cy="1581422"/>
          </a:xfrm>
          <a:prstGeom prst="rect">
            <a:avLst/>
          </a:prstGeom>
        </p:spPr>
      </p:pic>
      <p:sp>
        <p:nvSpPr>
          <p:cNvPr id="23" name="Freeform 21">
            <a:extLst>
              <a:ext uri="{FF2B5EF4-FFF2-40B4-BE49-F238E27FC236}">
                <a16:creationId xmlns:a16="http://schemas.microsoft.com/office/drawing/2014/main" id="{B3504769-EEF5-4A62-BA34-C33403D6A3A7}"/>
              </a:ext>
            </a:extLst>
          </p:cNvPr>
          <p:cNvSpPr>
            <a:spLocks noChangeAspect="1" noEditPoints="1"/>
          </p:cNvSpPr>
          <p:nvPr/>
        </p:nvSpPr>
        <p:spPr bwMode="black">
          <a:xfrm>
            <a:off x="9267775" y="3622496"/>
            <a:ext cx="1306522" cy="813726"/>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686" rtl="0" eaLnBrk="1" latinLnBrk="0" hangingPunct="1">
              <a:defRPr sz="1800" kern="1200">
                <a:solidFill>
                  <a:schemeClr val="tx1"/>
                </a:solidFill>
                <a:latin typeface="+mn-lt"/>
                <a:ea typeface="+mn-ea"/>
                <a:cs typeface="+mn-cs"/>
              </a:defRPr>
            </a:lvl1pPr>
            <a:lvl2pPr marL="466343" algn="l" defTabSz="932686" rtl="0" eaLnBrk="1" latinLnBrk="0" hangingPunct="1">
              <a:defRPr sz="1800" kern="1200">
                <a:solidFill>
                  <a:schemeClr val="tx1"/>
                </a:solidFill>
                <a:latin typeface="+mn-lt"/>
                <a:ea typeface="+mn-ea"/>
                <a:cs typeface="+mn-cs"/>
              </a:defRPr>
            </a:lvl2pPr>
            <a:lvl3pPr marL="932686" algn="l" defTabSz="932686" rtl="0" eaLnBrk="1" latinLnBrk="0" hangingPunct="1">
              <a:defRPr sz="1800" kern="1200">
                <a:solidFill>
                  <a:schemeClr val="tx1"/>
                </a:solidFill>
                <a:latin typeface="+mn-lt"/>
                <a:ea typeface="+mn-ea"/>
                <a:cs typeface="+mn-cs"/>
              </a:defRPr>
            </a:lvl3pPr>
            <a:lvl4pPr marL="1399029" algn="l" defTabSz="932686" rtl="0" eaLnBrk="1" latinLnBrk="0" hangingPunct="1">
              <a:defRPr sz="1800" kern="1200">
                <a:solidFill>
                  <a:schemeClr val="tx1"/>
                </a:solidFill>
                <a:latin typeface="+mn-lt"/>
                <a:ea typeface="+mn-ea"/>
                <a:cs typeface="+mn-cs"/>
              </a:defRPr>
            </a:lvl4pPr>
            <a:lvl5pPr marL="1865372" algn="l" defTabSz="932686" rtl="0" eaLnBrk="1" latinLnBrk="0" hangingPunct="1">
              <a:defRPr sz="1800" kern="1200">
                <a:solidFill>
                  <a:schemeClr val="tx1"/>
                </a:solidFill>
                <a:latin typeface="+mn-lt"/>
                <a:ea typeface="+mn-ea"/>
                <a:cs typeface="+mn-cs"/>
              </a:defRPr>
            </a:lvl5pPr>
            <a:lvl6pPr marL="2331716" algn="l" defTabSz="932686" rtl="0" eaLnBrk="1" latinLnBrk="0" hangingPunct="1">
              <a:defRPr sz="1800" kern="1200">
                <a:solidFill>
                  <a:schemeClr val="tx1"/>
                </a:solidFill>
                <a:latin typeface="+mn-lt"/>
                <a:ea typeface="+mn-ea"/>
                <a:cs typeface="+mn-cs"/>
              </a:defRPr>
            </a:lvl6pPr>
            <a:lvl7pPr marL="2798058" algn="l" defTabSz="932686" rtl="0" eaLnBrk="1" latinLnBrk="0" hangingPunct="1">
              <a:defRPr sz="1800" kern="1200">
                <a:solidFill>
                  <a:schemeClr val="tx1"/>
                </a:solidFill>
                <a:latin typeface="+mn-lt"/>
                <a:ea typeface="+mn-ea"/>
                <a:cs typeface="+mn-cs"/>
              </a:defRPr>
            </a:lvl7pPr>
            <a:lvl8pPr marL="3264401" algn="l" defTabSz="932686" rtl="0" eaLnBrk="1" latinLnBrk="0" hangingPunct="1">
              <a:defRPr sz="1800" kern="1200">
                <a:solidFill>
                  <a:schemeClr val="tx1"/>
                </a:solidFill>
                <a:latin typeface="+mn-lt"/>
                <a:ea typeface="+mn-ea"/>
                <a:cs typeface="+mn-cs"/>
              </a:defRPr>
            </a:lvl8pPr>
            <a:lvl9pPr marL="3730745" algn="l" defTabSz="932686"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25" name="TextBox 4">
            <a:extLst>
              <a:ext uri="{FF2B5EF4-FFF2-40B4-BE49-F238E27FC236}">
                <a16:creationId xmlns:a16="http://schemas.microsoft.com/office/drawing/2014/main" id="{739A38CA-A6FF-42BF-B714-10C29315B719}"/>
              </a:ext>
            </a:extLst>
          </p:cNvPr>
          <p:cNvSpPr txBox="1"/>
          <p:nvPr/>
        </p:nvSpPr>
        <p:spPr>
          <a:xfrm>
            <a:off x="8845622" y="4407362"/>
            <a:ext cx="2171025" cy="9602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2880" tIns="146304" rIns="182880" bIns="146304" rtlCol="0">
            <a:spAutoFit/>
          </a:bodyPr>
          <a:lstStyle>
            <a:defPPr>
              <a:defRPr lang="en-US"/>
            </a:defPPr>
            <a:lvl1pPr marL="0" algn="l" defTabSz="932686" rtl="0" eaLnBrk="1" latinLnBrk="0" hangingPunct="1">
              <a:defRPr sz="1800" kern="1200">
                <a:solidFill>
                  <a:schemeClr val="tx1"/>
                </a:solidFill>
                <a:latin typeface="+mn-lt"/>
                <a:ea typeface="+mn-ea"/>
                <a:cs typeface="+mn-cs"/>
              </a:defRPr>
            </a:lvl1pPr>
            <a:lvl2pPr marL="466343" algn="l" defTabSz="932686" rtl="0" eaLnBrk="1" latinLnBrk="0" hangingPunct="1">
              <a:defRPr sz="1800" kern="1200">
                <a:solidFill>
                  <a:schemeClr val="tx1"/>
                </a:solidFill>
                <a:latin typeface="+mn-lt"/>
                <a:ea typeface="+mn-ea"/>
                <a:cs typeface="+mn-cs"/>
              </a:defRPr>
            </a:lvl2pPr>
            <a:lvl3pPr marL="932686" algn="l" defTabSz="932686" rtl="0" eaLnBrk="1" latinLnBrk="0" hangingPunct="1">
              <a:defRPr sz="1800" kern="1200">
                <a:solidFill>
                  <a:schemeClr val="tx1"/>
                </a:solidFill>
                <a:latin typeface="+mn-lt"/>
                <a:ea typeface="+mn-ea"/>
                <a:cs typeface="+mn-cs"/>
              </a:defRPr>
            </a:lvl3pPr>
            <a:lvl4pPr marL="1399029" algn="l" defTabSz="932686" rtl="0" eaLnBrk="1" latinLnBrk="0" hangingPunct="1">
              <a:defRPr sz="1800" kern="1200">
                <a:solidFill>
                  <a:schemeClr val="tx1"/>
                </a:solidFill>
                <a:latin typeface="+mn-lt"/>
                <a:ea typeface="+mn-ea"/>
                <a:cs typeface="+mn-cs"/>
              </a:defRPr>
            </a:lvl4pPr>
            <a:lvl5pPr marL="1865372" algn="l" defTabSz="932686" rtl="0" eaLnBrk="1" latinLnBrk="0" hangingPunct="1">
              <a:defRPr sz="1800" kern="1200">
                <a:solidFill>
                  <a:schemeClr val="tx1"/>
                </a:solidFill>
                <a:latin typeface="+mn-lt"/>
                <a:ea typeface="+mn-ea"/>
                <a:cs typeface="+mn-cs"/>
              </a:defRPr>
            </a:lvl5pPr>
            <a:lvl6pPr marL="2331716" algn="l" defTabSz="932686" rtl="0" eaLnBrk="1" latinLnBrk="0" hangingPunct="1">
              <a:defRPr sz="1800" kern="1200">
                <a:solidFill>
                  <a:schemeClr val="tx1"/>
                </a:solidFill>
                <a:latin typeface="+mn-lt"/>
                <a:ea typeface="+mn-ea"/>
                <a:cs typeface="+mn-cs"/>
              </a:defRPr>
            </a:lvl6pPr>
            <a:lvl7pPr marL="2798058" algn="l" defTabSz="932686" rtl="0" eaLnBrk="1" latinLnBrk="0" hangingPunct="1">
              <a:defRPr sz="1800" kern="1200">
                <a:solidFill>
                  <a:schemeClr val="tx1"/>
                </a:solidFill>
                <a:latin typeface="+mn-lt"/>
                <a:ea typeface="+mn-ea"/>
                <a:cs typeface="+mn-cs"/>
              </a:defRPr>
            </a:lvl7pPr>
            <a:lvl8pPr marL="3264401" algn="l" defTabSz="932686" rtl="0" eaLnBrk="1" latinLnBrk="0" hangingPunct="1">
              <a:defRPr sz="1800" kern="1200">
                <a:solidFill>
                  <a:schemeClr val="tx1"/>
                </a:solidFill>
                <a:latin typeface="+mn-lt"/>
                <a:ea typeface="+mn-ea"/>
                <a:cs typeface="+mn-cs"/>
              </a:defRPr>
            </a:lvl8pPr>
            <a:lvl9pPr marL="3730745" algn="l" defTabSz="932686" rtl="0" eaLnBrk="1" latinLnBrk="0" hangingPunct="1">
              <a:defRPr sz="1800" kern="1200">
                <a:solidFill>
                  <a:schemeClr val="tx1"/>
                </a:solidFill>
                <a:latin typeface="+mn-lt"/>
                <a:ea typeface="+mn-ea"/>
                <a:cs typeface="+mn-cs"/>
              </a:defRPr>
            </a:lvl9pPr>
          </a:lstStyle>
          <a:p>
            <a:pPr marL="0" marR="0" lvl="0" indent="0" algn="ctr"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353535"/>
                </a:solidFill>
                <a:effectLst/>
                <a:uLnTx/>
                <a:uFillTx/>
                <a:latin typeface="Segoe UI Semilight"/>
                <a:ea typeface="+mn-ea"/>
                <a:cs typeface="+mn-cs"/>
              </a:rPr>
            </a:b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Graph</a:t>
            </a:r>
          </a:p>
        </p:txBody>
      </p:sp>
    </p:spTree>
    <p:extLst>
      <p:ext uri="{BB962C8B-B14F-4D97-AF65-F5344CB8AC3E}">
        <p14:creationId xmlns:p14="http://schemas.microsoft.com/office/powerpoint/2010/main" val="20422688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65137" y="899478"/>
            <a:ext cx="10447701" cy="2031100"/>
          </a:xfrm>
        </p:spPr>
        <p:txBody>
          <a:bodyPr/>
          <a:lstStyle/>
          <a:p>
            <a:r>
              <a:rPr lang="en-US" dirty="0"/>
              <a:t>Demo</a:t>
            </a:r>
            <a:br>
              <a:rPr lang="en-US" dirty="0"/>
            </a:br>
            <a:br>
              <a:rPr lang="en-US" dirty="0"/>
            </a:br>
            <a:r>
              <a:rPr lang="en-US" sz="2800" dirty="0">
                <a:latin typeface="+mn-lt"/>
              </a:rPr>
              <a:t>Avoid the </a:t>
            </a:r>
            <a:r>
              <a:rPr lang="en-US" sz="2800" dirty="0" err="1">
                <a:latin typeface="+mn-lt"/>
              </a:rPr>
              <a:t>auth</a:t>
            </a:r>
            <a:r>
              <a:rPr lang="en-US" sz="2800">
                <a:latin typeface="+mn-lt"/>
              </a:rPr>
              <a:t> hassle </a:t>
            </a:r>
            <a:r>
              <a:rPr lang="en-US" sz="2800" dirty="0">
                <a:latin typeface="+mn-lt"/>
              </a:rPr>
              <a:t>- use Azure functions</a:t>
            </a:r>
          </a:p>
        </p:txBody>
      </p:sp>
    </p:spTree>
    <p:extLst>
      <p:ext uri="{BB962C8B-B14F-4D97-AF65-F5344CB8AC3E}">
        <p14:creationId xmlns:p14="http://schemas.microsoft.com/office/powerpoint/2010/main" val="2383545062"/>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8" y="1843063"/>
            <a:ext cx="11533187" cy="411162"/>
          </a:xfrm>
        </p:spPr>
        <p:txBody>
          <a:bodyPr/>
          <a:lstStyle/>
          <a:p>
            <a:r>
              <a:rPr lang="en-US" dirty="0"/>
              <a:t>Summary</a:t>
            </a:r>
          </a:p>
        </p:txBody>
      </p:sp>
      <p:sp>
        <p:nvSpPr>
          <p:cNvPr id="6" name="Text Placeholder 6">
            <a:extLst>
              <a:ext uri="{FF2B5EF4-FFF2-40B4-BE49-F238E27FC236}">
                <a16:creationId xmlns:a16="http://schemas.microsoft.com/office/drawing/2014/main" id="{974293B6-DB39-4F91-AA7D-537440B81B70}"/>
              </a:ext>
            </a:extLst>
          </p:cNvPr>
          <p:cNvSpPr txBox="1">
            <a:spLocks/>
          </p:cNvSpPr>
          <p:nvPr/>
        </p:nvSpPr>
        <p:spPr>
          <a:xfrm>
            <a:off x="465138" y="2621905"/>
            <a:ext cx="4083713" cy="1338828"/>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defRPr/>
            </a:pPr>
            <a:r>
              <a:rPr lang="en-US" sz="1600" b="0" dirty="0">
                <a:solidFill>
                  <a:srgbClr val="2F2F2F"/>
                </a:solidFill>
                <a:latin typeface="Segoe UI Semibold"/>
              </a:rPr>
              <a:t>New endpoint for AAD provides converged authentication for personal accounts as well as work or school accounts.</a:t>
            </a:r>
          </a:p>
          <a:p>
            <a:pPr lvl="0">
              <a:lnSpc>
                <a:spcPct val="90000"/>
              </a:lnSpc>
              <a:spcBef>
                <a:spcPts val="1800"/>
              </a:spcBef>
              <a:defRPr/>
            </a:pPr>
            <a:r>
              <a:rPr lang="en-US" sz="1600" b="0" dirty="0">
                <a:solidFill>
                  <a:srgbClr val="2F2F2F"/>
                </a:solidFill>
                <a:latin typeface="Segoe UI Semibold"/>
              </a:rPr>
              <a:t>New MSAL libraries simplify applications that have multiple platform components</a:t>
            </a:r>
          </a:p>
        </p:txBody>
      </p:sp>
      <p:pic>
        <p:nvPicPr>
          <p:cNvPr id="7" name="Picture 6">
            <a:extLst>
              <a:ext uri="{FF2B5EF4-FFF2-40B4-BE49-F238E27FC236}">
                <a16:creationId xmlns:a16="http://schemas.microsoft.com/office/drawing/2014/main" id="{8F0926A5-EA8D-4DD9-99AB-775131FF00D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2" y="0"/>
            <a:ext cx="6549383" cy="6994525"/>
          </a:xfrm>
          <a:prstGeom prst="rect">
            <a:avLst/>
          </a:prstGeom>
        </p:spPr>
      </p:pic>
    </p:spTree>
    <p:extLst>
      <p:ext uri="{BB962C8B-B14F-4D97-AF65-F5344CB8AC3E}">
        <p14:creationId xmlns:p14="http://schemas.microsoft.com/office/powerpoint/2010/main" val="1780917324"/>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7DE4A8-E9F0-4A42-97E5-EAF7F4EA1948}"/>
              </a:ext>
            </a:extLst>
          </p:cNvPr>
          <p:cNvSpPr/>
          <p:nvPr/>
        </p:nvSpPr>
        <p:spPr bwMode="auto">
          <a:xfrm>
            <a:off x="2920480" y="4359122"/>
            <a:ext cx="3695157" cy="10139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Rectangle 8">
            <a:extLst>
              <a:ext uri="{FF2B5EF4-FFF2-40B4-BE49-F238E27FC236}">
                <a16:creationId xmlns:a16="http://schemas.microsoft.com/office/drawing/2014/main" id="{7C60B86E-E313-4A5F-9D93-ECE18633E884}"/>
              </a:ext>
            </a:extLst>
          </p:cNvPr>
          <p:cNvSpPr/>
          <p:nvPr/>
        </p:nvSpPr>
        <p:spPr bwMode="auto">
          <a:xfrm>
            <a:off x="7666652" y="4316962"/>
            <a:ext cx="3427445" cy="10139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a:extLst>
              <a:ext uri="{FF2B5EF4-FFF2-40B4-BE49-F238E27FC236}">
                <a16:creationId xmlns:a16="http://schemas.microsoft.com/office/drawing/2014/main" id="{01E59A76-76DE-4965-9BF7-19B7727F95FE}"/>
              </a:ext>
            </a:extLst>
          </p:cNvPr>
          <p:cNvSpPr>
            <a:spLocks noGrp="1"/>
          </p:cNvSpPr>
          <p:nvPr>
            <p:ph type="title"/>
          </p:nvPr>
        </p:nvSpPr>
        <p:spPr/>
        <p:txBody>
          <a:bodyPr/>
          <a:lstStyle/>
          <a:p>
            <a:r>
              <a:rPr lang="en-US" sz="2800" dirty="0"/>
              <a:t>Azure AD </a:t>
            </a:r>
            <a:r>
              <a:rPr lang="en-US" sz="2800" dirty="0" err="1"/>
              <a:t>auth</a:t>
            </a:r>
            <a:r>
              <a:rPr lang="en-US" sz="2800" dirty="0"/>
              <a:t> endpoints</a:t>
            </a:r>
          </a:p>
        </p:txBody>
      </p:sp>
      <p:grpSp>
        <p:nvGrpSpPr>
          <p:cNvPr id="31" name="Group 30">
            <a:extLst>
              <a:ext uri="{FF2B5EF4-FFF2-40B4-BE49-F238E27FC236}">
                <a16:creationId xmlns:a16="http://schemas.microsoft.com/office/drawing/2014/main" id="{44BD0009-1EE0-4073-BE32-65FB1FD89F32}"/>
              </a:ext>
            </a:extLst>
          </p:cNvPr>
          <p:cNvGrpSpPr/>
          <p:nvPr/>
        </p:nvGrpSpPr>
        <p:grpSpPr>
          <a:xfrm>
            <a:off x="3254247" y="4585350"/>
            <a:ext cx="3361390" cy="960220"/>
            <a:chOff x="3087634" y="4543191"/>
            <a:chExt cx="3361390" cy="960220"/>
          </a:xfrm>
        </p:grpSpPr>
        <p:sp>
          <p:nvSpPr>
            <p:cNvPr id="5" name="Freeform 41">
              <a:extLst>
                <a:ext uri="{FF2B5EF4-FFF2-40B4-BE49-F238E27FC236}">
                  <a16:creationId xmlns:a16="http://schemas.microsoft.com/office/drawing/2014/main" id="{AB71FBBB-107D-4CBF-90D6-A84DA1FA9104}"/>
                </a:ext>
              </a:extLst>
            </p:cNvPr>
            <p:cNvSpPr>
              <a:spLocks noEditPoints="1"/>
            </p:cNvSpPr>
            <p:nvPr/>
          </p:nvSpPr>
          <p:spPr bwMode="auto">
            <a:xfrm>
              <a:off x="3087634" y="4574766"/>
              <a:ext cx="584858" cy="564629"/>
            </a:xfrm>
            <a:custGeom>
              <a:avLst/>
              <a:gdLst>
                <a:gd name="T0" fmla="*/ 120 w 120"/>
                <a:gd name="T1" fmla="*/ 0 h 120"/>
                <a:gd name="T2" fmla="*/ 0 w 120"/>
                <a:gd name="T3" fmla="*/ 0 h 120"/>
                <a:gd name="T4" fmla="*/ 0 w 120"/>
                <a:gd name="T5" fmla="*/ 120 h 120"/>
                <a:gd name="T6" fmla="*/ 24 w 120"/>
                <a:gd name="T7" fmla="*/ 120 h 120"/>
                <a:gd name="T8" fmla="*/ 24 w 120"/>
                <a:gd name="T9" fmla="*/ 116 h 120"/>
                <a:gd name="T10" fmla="*/ 60 w 120"/>
                <a:gd name="T11" fmla="*/ 80 h 120"/>
                <a:gd name="T12" fmla="*/ 96 w 120"/>
                <a:gd name="T13" fmla="*/ 116 h 120"/>
                <a:gd name="T14" fmla="*/ 96 w 120"/>
                <a:gd name="T15" fmla="*/ 120 h 120"/>
                <a:gd name="T16" fmla="*/ 120 w 120"/>
                <a:gd name="T17" fmla="*/ 120 h 120"/>
                <a:gd name="T18" fmla="*/ 120 w 120"/>
                <a:gd name="T19" fmla="*/ 0 h 120"/>
                <a:gd name="T20" fmla="*/ 36 w 120"/>
                <a:gd name="T21" fmla="*/ 48 h 120"/>
                <a:gd name="T22" fmla="*/ 60 w 120"/>
                <a:gd name="T23" fmla="*/ 24 h 120"/>
                <a:gd name="T24" fmla="*/ 84 w 120"/>
                <a:gd name="T25" fmla="*/ 48 h 120"/>
                <a:gd name="T26" fmla="*/ 60 w 120"/>
                <a:gd name="T27" fmla="*/ 72 h 120"/>
                <a:gd name="T28" fmla="*/ 36 w 120"/>
                <a:gd name="T29" fmla="*/ 48 h 120"/>
                <a:gd name="T30" fmla="*/ 112 w 120"/>
                <a:gd name="T31" fmla="*/ 112 h 120"/>
                <a:gd name="T32" fmla="*/ 104 w 120"/>
                <a:gd name="T33" fmla="*/ 112 h 120"/>
                <a:gd name="T34" fmla="*/ 77 w 120"/>
                <a:gd name="T35" fmla="*/ 75 h 120"/>
                <a:gd name="T36" fmla="*/ 92 w 120"/>
                <a:gd name="T37" fmla="*/ 48 h 120"/>
                <a:gd name="T38" fmla="*/ 60 w 120"/>
                <a:gd name="T39" fmla="*/ 16 h 120"/>
                <a:gd name="T40" fmla="*/ 28 w 120"/>
                <a:gd name="T41" fmla="*/ 48 h 120"/>
                <a:gd name="T42" fmla="*/ 43 w 120"/>
                <a:gd name="T43" fmla="*/ 75 h 120"/>
                <a:gd name="T44" fmla="*/ 16 w 120"/>
                <a:gd name="T45" fmla="*/ 112 h 120"/>
                <a:gd name="T46" fmla="*/ 8 w 120"/>
                <a:gd name="T47" fmla="*/ 112 h 120"/>
                <a:gd name="T48" fmla="*/ 8 w 120"/>
                <a:gd name="T49" fmla="*/ 8 h 120"/>
                <a:gd name="T50" fmla="*/ 112 w 120"/>
                <a:gd name="T51" fmla="*/ 8 h 120"/>
                <a:gd name="T52" fmla="*/ 112 w 120"/>
                <a:gd name="T53"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0">
                  <a:moveTo>
                    <a:pt x="120" y="0"/>
                  </a:moveTo>
                  <a:cubicBezTo>
                    <a:pt x="0" y="0"/>
                    <a:pt x="0" y="0"/>
                    <a:pt x="0" y="0"/>
                  </a:cubicBezTo>
                  <a:cubicBezTo>
                    <a:pt x="0" y="120"/>
                    <a:pt x="0" y="120"/>
                    <a:pt x="0" y="120"/>
                  </a:cubicBezTo>
                  <a:cubicBezTo>
                    <a:pt x="24" y="120"/>
                    <a:pt x="24" y="120"/>
                    <a:pt x="24" y="120"/>
                  </a:cubicBezTo>
                  <a:cubicBezTo>
                    <a:pt x="24" y="116"/>
                    <a:pt x="24" y="116"/>
                    <a:pt x="24" y="116"/>
                  </a:cubicBezTo>
                  <a:cubicBezTo>
                    <a:pt x="24" y="96"/>
                    <a:pt x="40" y="80"/>
                    <a:pt x="60" y="80"/>
                  </a:cubicBezTo>
                  <a:cubicBezTo>
                    <a:pt x="80" y="80"/>
                    <a:pt x="96" y="96"/>
                    <a:pt x="96" y="116"/>
                  </a:cubicBezTo>
                  <a:cubicBezTo>
                    <a:pt x="96" y="120"/>
                    <a:pt x="96" y="120"/>
                    <a:pt x="96" y="120"/>
                  </a:cubicBezTo>
                  <a:cubicBezTo>
                    <a:pt x="120" y="120"/>
                    <a:pt x="120" y="120"/>
                    <a:pt x="120" y="120"/>
                  </a:cubicBezTo>
                  <a:lnTo>
                    <a:pt x="120" y="0"/>
                  </a:lnTo>
                  <a:close/>
                  <a:moveTo>
                    <a:pt x="36" y="48"/>
                  </a:moveTo>
                  <a:cubicBezTo>
                    <a:pt x="36" y="35"/>
                    <a:pt x="47" y="24"/>
                    <a:pt x="60" y="24"/>
                  </a:cubicBezTo>
                  <a:cubicBezTo>
                    <a:pt x="73" y="24"/>
                    <a:pt x="84" y="35"/>
                    <a:pt x="84" y="48"/>
                  </a:cubicBezTo>
                  <a:cubicBezTo>
                    <a:pt x="84" y="61"/>
                    <a:pt x="73" y="72"/>
                    <a:pt x="60" y="72"/>
                  </a:cubicBezTo>
                  <a:cubicBezTo>
                    <a:pt x="47" y="72"/>
                    <a:pt x="36" y="61"/>
                    <a:pt x="36" y="48"/>
                  </a:cubicBezTo>
                  <a:close/>
                  <a:moveTo>
                    <a:pt x="112" y="112"/>
                  </a:moveTo>
                  <a:cubicBezTo>
                    <a:pt x="104" y="112"/>
                    <a:pt x="104" y="112"/>
                    <a:pt x="104" y="112"/>
                  </a:cubicBezTo>
                  <a:cubicBezTo>
                    <a:pt x="102" y="95"/>
                    <a:pt x="91" y="81"/>
                    <a:pt x="77" y="75"/>
                  </a:cubicBezTo>
                  <a:cubicBezTo>
                    <a:pt x="86" y="70"/>
                    <a:pt x="92" y="60"/>
                    <a:pt x="92" y="48"/>
                  </a:cubicBezTo>
                  <a:cubicBezTo>
                    <a:pt x="92" y="30"/>
                    <a:pt x="78" y="16"/>
                    <a:pt x="60" y="16"/>
                  </a:cubicBezTo>
                  <a:cubicBezTo>
                    <a:pt x="42" y="16"/>
                    <a:pt x="28" y="30"/>
                    <a:pt x="28" y="48"/>
                  </a:cubicBezTo>
                  <a:cubicBezTo>
                    <a:pt x="28" y="60"/>
                    <a:pt x="34" y="70"/>
                    <a:pt x="43" y="75"/>
                  </a:cubicBezTo>
                  <a:cubicBezTo>
                    <a:pt x="28" y="81"/>
                    <a:pt x="18" y="95"/>
                    <a:pt x="16" y="112"/>
                  </a:cubicBezTo>
                  <a:cubicBezTo>
                    <a:pt x="8" y="112"/>
                    <a:pt x="8" y="112"/>
                    <a:pt x="8" y="112"/>
                  </a:cubicBezTo>
                  <a:cubicBezTo>
                    <a:pt x="8" y="8"/>
                    <a:pt x="8" y="8"/>
                    <a:pt x="8" y="8"/>
                  </a:cubicBezTo>
                  <a:cubicBezTo>
                    <a:pt x="112" y="8"/>
                    <a:pt x="112" y="8"/>
                    <a:pt x="112" y="8"/>
                  </a:cubicBezTo>
                  <a:lnTo>
                    <a:pt x="112" y="112"/>
                  </a:ln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Semilight"/>
                <a:ea typeface="+mn-ea"/>
                <a:cs typeface="+mn-cs"/>
              </a:endParaRPr>
            </a:p>
          </p:txBody>
        </p:sp>
        <p:sp>
          <p:nvSpPr>
            <p:cNvPr id="6" name="TextBox 5">
              <a:extLst>
                <a:ext uri="{FF2B5EF4-FFF2-40B4-BE49-F238E27FC236}">
                  <a16:creationId xmlns:a16="http://schemas.microsoft.com/office/drawing/2014/main" id="{25D978AF-43C3-4C42-9844-298F2E5F88EC}"/>
                </a:ext>
              </a:extLst>
            </p:cNvPr>
            <p:cNvSpPr txBox="1"/>
            <p:nvPr/>
          </p:nvSpPr>
          <p:spPr>
            <a:xfrm>
              <a:off x="3672492" y="4543191"/>
              <a:ext cx="2776532" cy="960220"/>
            </a:xfrm>
            <a:prstGeom prst="rect">
              <a:avLst/>
            </a:prstGeom>
            <a:noFill/>
          </p:spPr>
          <p:txBody>
            <a:bodyPr wrap="square" lIns="182854" tIns="146283" rIns="182854" bIns="146283" rtlCol="0">
              <a:spAutoFit/>
            </a:bodyPr>
            <a:lstStyle/>
            <a:p>
              <a:pPr marL="0" marR="0" lvl="0" indent="0" algn="l" defTabSz="932597" rtl="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Segoe UI Semilight"/>
                  <a:ea typeface="+mn-ea"/>
                  <a:cs typeface="+mn-cs"/>
                </a:rPr>
                <a:t>Work and school</a:t>
              </a:r>
            </a:p>
          </p:txBody>
        </p:sp>
      </p:grpSp>
      <p:grpSp>
        <p:nvGrpSpPr>
          <p:cNvPr id="29" name="Group 28">
            <a:extLst>
              <a:ext uri="{FF2B5EF4-FFF2-40B4-BE49-F238E27FC236}">
                <a16:creationId xmlns:a16="http://schemas.microsoft.com/office/drawing/2014/main" id="{FC1AB28A-B9BF-4892-A0AC-43455B0941DC}"/>
              </a:ext>
            </a:extLst>
          </p:cNvPr>
          <p:cNvGrpSpPr/>
          <p:nvPr/>
        </p:nvGrpSpPr>
        <p:grpSpPr>
          <a:xfrm>
            <a:off x="8377192" y="4543191"/>
            <a:ext cx="2006365" cy="634440"/>
            <a:chOff x="8588683" y="4543191"/>
            <a:chExt cx="2006365" cy="634440"/>
          </a:xfrm>
        </p:grpSpPr>
        <p:sp>
          <p:nvSpPr>
            <p:cNvPr id="4" name="Freeform 7">
              <a:extLst>
                <a:ext uri="{FF2B5EF4-FFF2-40B4-BE49-F238E27FC236}">
                  <a16:creationId xmlns:a16="http://schemas.microsoft.com/office/drawing/2014/main" id="{C28B4A40-79C0-443C-9F71-098E8C84AD9E}"/>
                </a:ext>
              </a:extLst>
            </p:cNvPr>
            <p:cNvSpPr>
              <a:spLocks noEditPoints="1"/>
            </p:cNvSpPr>
            <p:nvPr/>
          </p:nvSpPr>
          <p:spPr bwMode="auto">
            <a:xfrm>
              <a:off x="8588683" y="4582703"/>
              <a:ext cx="514840" cy="554689"/>
            </a:xfrm>
            <a:custGeom>
              <a:avLst/>
              <a:gdLst>
                <a:gd name="T0" fmla="*/ 73 w 106"/>
                <a:gd name="T1" fmla="*/ 68 h 118"/>
                <a:gd name="T2" fmla="*/ 90 w 106"/>
                <a:gd name="T3" fmla="*/ 37 h 118"/>
                <a:gd name="T4" fmla="*/ 53 w 106"/>
                <a:gd name="T5" fmla="*/ 0 h 118"/>
                <a:gd name="T6" fmla="*/ 16 w 106"/>
                <a:gd name="T7" fmla="*/ 37 h 118"/>
                <a:gd name="T8" fmla="*/ 33 w 106"/>
                <a:gd name="T9" fmla="*/ 68 h 118"/>
                <a:gd name="T10" fmla="*/ 0 w 106"/>
                <a:gd name="T11" fmla="*/ 117 h 118"/>
                <a:gd name="T12" fmla="*/ 0 w 106"/>
                <a:gd name="T13" fmla="*/ 118 h 118"/>
                <a:gd name="T14" fmla="*/ 10 w 106"/>
                <a:gd name="T15" fmla="*/ 118 h 118"/>
                <a:gd name="T16" fmla="*/ 10 w 106"/>
                <a:gd name="T17" fmla="*/ 117 h 118"/>
                <a:gd name="T18" fmla="*/ 53 w 106"/>
                <a:gd name="T19" fmla="*/ 74 h 118"/>
                <a:gd name="T20" fmla="*/ 96 w 106"/>
                <a:gd name="T21" fmla="*/ 117 h 118"/>
                <a:gd name="T22" fmla="*/ 96 w 106"/>
                <a:gd name="T23" fmla="*/ 118 h 118"/>
                <a:gd name="T24" fmla="*/ 106 w 106"/>
                <a:gd name="T25" fmla="*/ 118 h 118"/>
                <a:gd name="T26" fmla="*/ 106 w 106"/>
                <a:gd name="T27" fmla="*/ 117 h 118"/>
                <a:gd name="T28" fmla="*/ 73 w 106"/>
                <a:gd name="T29" fmla="*/ 68 h 118"/>
                <a:gd name="T30" fmla="*/ 53 w 106"/>
                <a:gd name="T31" fmla="*/ 10 h 118"/>
                <a:gd name="T32" fmla="*/ 80 w 106"/>
                <a:gd name="T33" fmla="*/ 37 h 118"/>
                <a:gd name="T34" fmla="*/ 53 w 106"/>
                <a:gd name="T35" fmla="*/ 64 h 118"/>
                <a:gd name="T36" fmla="*/ 26 w 106"/>
                <a:gd name="T37" fmla="*/ 37 h 118"/>
                <a:gd name="T38" fmla="*/ 53 w 106"/>
                <a:gd name="T39"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118">
                  <a:moveTo>
                    <a:pt x="73" y="68"/>
                  </a:moveTo>
                  <a:cubicBezTo>
                    <a:pt x="84" y="61"/>
                    <a:pt x="90" y="50"/>
                    <a:pt x="90" y="37"/>
                  </a:cubicBezTo>
                  <a:cubicBezTo>
                    <a:pt x="90" y="17"/>
                    <a:pt x="73" y="0"/>
                    <a:pt x="53" y="0"/>
                  </a:cubicBezTo>
                  <a:cubicBezTo>
                    <a:pt x="33" y="0"/>
                    <a:pt x="16" y="17"/>
                    <a:pt x="16" y="37"/>
                  </a:cubicBezTo>
                  <a:cubicBezTo>
                    <a:pt x="16" y="50"/>
                    <a:pt x="22" y="61"/>
                    <a:pt x="33" y="68"/>
                  </a:cubicBezTo>
                  <a:cubicBezTo>
                    <a:pt x="13" y="76"/>
                    <a:pt x="0" y="96"/>
                    <a:pt x="0" y="117"/>
                  </a:cubicBezTo>
                  <a:cubicBezTo>
                    <a:pt x="0" y="118"/>
                    <a:pt x="0" y="118"/>
                    <a:pt x="0" y="118"/>
                  </a:cubicBezTo>
                  <a:cubicBezTo>
                    <a:pt x="10" y="118"/>
                    <a:pt x="10" y="118"/>
                    <a:pt x="10" y="118"/>
                  </a:cubicBezTo>
                  <a:cubicBezTo>
                    <a:pt x="10" y="117"/>
                    <a:pt x="10" y="117"/>
                    <a:pt x="10" y="117"/>
                  </a:cubicBezTo>
                  <a:cubicBezTo>
                    <a:pt x="10" y="93"/>
                    <a:pt x="29" y="74"/>
                    <a:pt x="53" y="74"/>
                  </a:cubicBezTo>
                  <a:cubicBezTo>
                    <a:pt x="77" y="74"/>
                    <a:pt x="96" y="93"/>
                    <a:pt x="96" y="117"/>
                  </a:cubicBezTo>
                  <a:cubicBezTo>
                    <a:pt x="96" y="118"/>
                    <a:pt x="96" y="118"/>
                    <a:pt x="96" y="118"/>
                  </a:cubicBezTo>
                  <a:cubicBezTo>
                    <a:pt x="106" y="118"/>
                    <a:pt x="106" y="118"/>
                    <a:pt x="106" y="118"/>
                  </a:cubicBezTo>
                  <a:cubicBezTo>
                    <a:pt x="106" y="117"/>
                    <a:pt x="106" y="117"/>
                    <a:pt x="106" y="117"/>
                  </a:cubicBezTo>
                  <a:cubicBezTo>
                    <a:pt x="106" y="96"/>
                    <a:pt x="93" y="76"/>
                    <a:pt x="73" y="68"/>
                  </a:cubicBezTo>
                  <a:close/>
                  <a:moveTo>
                    <a:pt x="53" y="10"/>
                  </a:moveTo>
                  <a:cubicBezTo>
                    <a:pt x="68" y="10"/>
                    <a:pt x="80" y="22"/>
                    <a:pt x="80" y="37"/>
                  </a:cubicBezTo>
                  <a:cubicBezTo>
                    <a:pt x="80" y="52"/>
                    <a:pt x="68" y="64"/>
                    <a:pt x="53" y="64"/>
                  </a:cubicBezTo>
                  <a:cubicBezTo>
                    <a:pt x="38" y="64"/>
                    <a:pt x="26" y="52"/>
                    <a:pt x="26" y="37"/>
                  </a:cubicBezTo>
                  <a:cubicBezTo>
                    <a:pt x="26" y="22"/>
                    <a:pt x="38" y="10"/>
                    <a:pt x="53" y="10"/>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Semilight"/>
                <a:ea typeface="+mn-ea"/>
                <a:cs typeface="+mn-cs"/>
              </a:endParaRPr>
            </a:p>
          </p:txBody>
        </p:sp>
        <p:sp>
          <p:nvSpPr>
            <p:cNvPr id="7" name="TextBox 6">
              <a:extLst>
                <a:ext uri="{FF2B5EF4-FFF2-40B4-BE49-F238E27FC236}">
                  <a16:creationId xmlns:a16="http://schemas.microsoft.com/office/drawing/2014/main" id="{7DC4AD87-9AAF-43F7-AAE5-B8CC73BA3FAE}"/>
                </a:ext>
              </a:extLst>
            </p:cNvPr>
            <p:cNvSpPr txBox="1"/>
            <p:nvPr/>
          </p:nvSpPr>
          <p:spPr>
            <a:xfrm>
              <a:off x="9043725" y="4543191"/>
              <a:ext cx="1551323" cy="634440"/>
            </a:xfrm>
            <a:prstGeom prst="rect">
              <a:avLst/>
            </a:prstGeom>
            <a:noFill/>
          </p:spPr>
          <p:txBody>
            <a:bodyPr wrap="none" lIns="182854" tIns="146283" rIns="182854" bIns="146283" rtlCol="0">
              <a:spAutoFit/>
            </a:bodyPr>
            <a:lstStyle/>
            <a:p>
              <a:pPr marL="0" marR="0" lvl="0" indent="0" algn="l" defTabSz="932597" rtl="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Segoe UI Semilight"/>
                  <a:ea typeface="+mn-ea"/>
                  <a:cs typeface="+mn-cs"/>
                </a:rPr>
                <a:t>Personal</a:t>
              </a:r>
            </a:p>
          </p:txBody>
        </p:sp>
      </p:grpSp>
      <p:sp>
        <p:nvSpPr>
          <p:cNvPr id="10" name="Rectangle 9">
            <a:extLst>
              <a:ext uri="{FF2B5EF4-FFF2-40B4-BE49-F238E27FC236}">
                <a16:creationId xmlns:a16="http://schemas.microsoft.com/office/drawing/2014/main" id="{BC344A45-8A8F-44F7-8C85-FB573D189F23}"/>
              </a:ext>
            </a:extLst>
          </p:cNvPr>
          <p:cNvSpPr/>
          <p:nvPr/>
        </p:nvSpPr>
        <p:spPr bwMode="auto">
          <a:xfrm>
            <a:off x="5625905" y="2279348"/>
            <a:ext cx="2979576" cy="88951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endpoint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with MSAL</a:t>
            </a:r>
          </a:p>
        </p:txBody>
      </p:sp>
      <p:sp>
        <p:nvSpPr>
          <p:cNvPr id="11" name="Rectangle 10">
            <a:extLst>
              <a:ext uri="{FF2B5EF4-FFF2-40B4-BE49-F238E27FC236}">
                <a16:creationId xmlns:a16="http://schemas.microsoft.com/office/drawing/2014/main" id="{526121BC-8673-4BF3-B21A-9D9AA6C3D49F}"/>
              </a:ext>
            </a:extLst>
          </p:cNvPr>
          <p:cNvSpPr/>
          <p:nvPr/>
        </p:nvSpPr>
        <p:spPr bwMode="auto">
          <a:xfrm>
            <a:off x="1430693" y="2258549"/>
            <a:ext cx="2979576" cy="88951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endpoint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with ADAL</a:t>
            </a:r>
          </a:p>
        </p:txBody>
      </p:sp>
      <p:cxnSp>
        <p:nvCxnSpPr>
          <p:cNvPr id="23" name="Connector: Elbow 22">
            <a:extLst>
              <a:ext uri="{FF2B5EF4-FFF2-40B4-BE49-F238E27FC236}">
                <a16:creationId xmlns:a16="http://schemas.microsoft.com/office/drawing/2014/main" id="{B8CD2B89-B75C-4D13-B1CB-E1B206C3049F}"/>
              </a:ext>
            </a:extLst>
          </p:cNvPr>
          <p:cNvCxnSpPr>
            <a:cxnSpLocks/>
          </p:cNvCxnSpPr>
          <p:nvPr/>
        </p:nvCxnSpPr>
        <p:spPr>
          <a:xfrm rot="5400000">
            <a:off x="5716680" y="2955549"/>
            <a:ext cx="1168897" cy="1595533"/>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Connector: Elbow 32">
            <a:extLst>
              <a:ext uri="{FF2B5EF4-FFF2-40B4-BE49-F238E27FC236}">
                <a16:creationId xmlns:a16="http://schemas.microsoft.com/office/drawing/2014/main" id="{7891A630-236E-483A-B052-3D92779E6A9C}"/>
              </a:ext>
            </a:extLst>
          </p:cNvPr>
          <p:cNvCxnSpPr/>
          <p:nvPr/>
        </p:nvCxnSpPr>
        <p:spPr>
          <a:xfrm rot="16200000" flipH="1">
            <a:off x="3188437" y="2880111"/>
            <a:ext cx="1168896" cy="1704808"/>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Connector: Elbow 33">
            <a:extLst>
              <a:ext uri="{FF2B5EF4-FFF2-40B4-BE49-F238E27FC236}">
                <a16:creationId xmlns:a16="http://schemas.microsoft.com/office/drawing/2014/main" id="{C59DF65B-B5E1-4D1A-AAD0-2F8342A252D4}"/>
              </a:ext>
            </a:extLst>
          </p:cNvPr>
          <p:cNvCxnSpPr/>
          <p:nvPr/>
        </p:nvCxnSpPr>
        <p:spPr>
          <a:xfrm rot="16200000" flipH="1">
            <a:off x="7366851" y="2900912"/>
            <a:ext cx="1168896" cy="1704808"/>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Rectangle 2">
            <a:extLst>
              <a:ext uri="{FF2B5EF4-FFF2-40B4-BE49-F238E27FC236}">
                <a16:creationId xmlns:a16="http://schemas.microsoft.com/office/drawing/2014/main" id="{F099A4BC-80AF-4D6A-98DF-4EB300FD2BB8}"/>
              </a:ext>
            </a:extLst>
          </p:cNvPr>
          <p:cNvSpPr/>
          <p:nvPr/>
        </p:nvSpPr>
        <p:spPr>
          <a:xfrm>
            <a:off x="1501814" y="2370164"/>
            <a:ext cx="1119466" cy="707886"/>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v1.0</a:t>
            </a:r>
          </a:p>
        </p:txBody>
      </p:sp>
      <p:sp>
        <p:nvSpPr>
          <p:cNvPr id="17" name="Rectangle 16">
            <a:extLst>
              <a:ext uri="{FF2B5EF4-FFF2-40B4-BE49-F238E27FC236}">
                <a16:creationId xmlns:a16="http://schemas.microsoft.com/office/drawing/2014/main" id="{3EB846AA-C8BF-4737-B748-46267CCBC6D4}"/>
              </a:ext>
            </a:extLst>
          </p:cNvPr>
          <p:cNvSpPr/>
          <p:nvPr/>
        </p:nvSpPr>
        <p:spPr>
          <a:xfrm>
            <a:off x="5762358" y="2370164"/>
            <a:ext cx="1077539" cy="707886"/>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v2.0</a:t>
            </a:r>
          </a:p>
        </p:txBody>
      </p:sp>
      <p:sp>
        <p:nvSpPr>
          <p:cNvPr id="12" name="TextBox 11">
            <a:extLst>
              <a:ext uri="{FF2B5EF4-FFF2-40B4-BE49-F238E27FC236}">
                <a16:creationId xmlns:a16="http://schemas.microsoft.com/office/drawing/2014/main" id="{39CD0B71-1C3C-493C-AF1C-599073FAA5CF}"/>
              </a:ext>
            </a:extLst>
          </p:cNvPr>
          <p:cNvSpPr txBox="1"/>
          <p:nvPr/>
        </p:nvSpPr>
        <p:spPr>
          <a:xfrm>
            <a:off x="750582" y="6252180"/>
            <a:ext cx="3022302" cy="6278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http://aka.ms/aadv2</a:t>
            </a:r>
          </a:p>
        </p:txBody>
      </p:sp>
    </p:spTree>
    <p:extLst>
      <p:ext uri="{BB962C8B-B14F-4D97-AF65-F5344CB8AC3E}">
        <p14:creationId xmlns:p14="http://schemas.microsoft.com/office/powerpoint/2010/main" val="3163797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DBECF-A4CD-47B4-B4BA-BD1CD14ED952}"/>
              </a:ext>
            </a:extLst>
          </p:cNvPr>
          <p:cNvSpPr>
            <a:spLocks noGrp="1"/>
          </p:cNvSpPr>
          <p:nvPr>
            <p:ph type="title"/>
          </p:nvPr>
        </p:nvSpPr>
        <p:spPr>
          <a:xfrm>
            <a:off x="274639" y="295274"/>
            <a:ext cx="11889564" cy="917575"/>
          </a:xfrm>
        </p:spPr>
        <p:txBody>
          <a:bodyPr/>
          <a:lstStyle/>
          <a:p>
            <a:r>
              <a:rPr lang="en-US" sz="2800" dirty="0"/>
              <a:t>App registration v1.0 </a:t>
            </a:r>
          </a:p>
        </p:txBody>
      </p:sp>
      <p:sp>
        <p:nvSpPr>
          <p:cNvPr id="3" name="Text Placeholder 1">
            <a:extLst>
              <a:ext uri="{FF2B5EF4-FFF2-40B4-BE49-F238E27FC236}">
                <a16:creationId xmlns:a16="http://schemas.microsoft.com/office/drawing/2014/main" id="{BCEB2E47-4133-41F3-9085-FC098F5C8754}"/>
              </a:ext>
            </a:extLst>
          </p:cNvPr>
          <p:cNvSpPr txBox="1">
            <a:spLocks/>
          </p:cNvSpPr>
          <p:nvPr/>
        </p:nvSpPr>
        <p:spPr>
          <a:xfrm>
            <a:off x="475771" y="4590089"/>
            <a:ext cx="3690937" cy="92333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Create a new application</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3"/>
              </a:rPr>
              <a:t>https://portal.azure.com</a:t>
            </a: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A unique Id is created for your app</a:t>
            </a:r>
          </a:p>
        </p:txBody>
      </p:sp>
      <p:sp>
        <p:nvSpPr>
          <p:cNvPr id="4" name="Text Placeholder 3">
            <a:extLst>
              <a:ext uri="{FF2B5EF4-FFF2-40B4-BE49-F238E27FC236}">
                <a16:creationId xmlns:a16="http://schemas.microsoft.com/office/drawing/2014/main" id="{4947CDD8-1055-4A7E-85CD-DC4D5831B770}"/>
              </a:ext>
            </a:extLst>
          </p:cNvPr>
          <p:cNvSpPr txBox="1">
            <a:spLocks/>
          </p:cNvSpPr>
          <p:nvPr/>
        </p:nvSpPr>
        <p:spPr>
          <a:xfrm>
            <a:off x="4396896" y="4590089"/>
            <a:ext cx="3690937" cy="1615827"/>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app platform</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App, SPA, Daemon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Native App</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API (Office Add-in)</a:t>
            </a:r>
          </a:p>
        </p:txBody>
      </p:sp>
      <p:sp>
        <p:nvSpPr>
          <p:cNvPr id="5" name="Text Placeholder 4">
            <a:extLst>
              <a:ext uri="{FF2B5EF4-FFF2-40B4-BE49-F238E27FC236}">
                <a16:creationId xmlns:a16="http://schemas.microsoft.com/office/drawing/2014/main" id="{AF11274A-CE9A-4626-BB4D-048B3C8A0D44}"/>
              </a:ext>
            </a:extLst>
          </p:cNvPr>
          <p:cNvSpPr txBox="1">
            <a:spLocks/>
          </p:cNvSpPr>
          <p:nvPr/>
        </p:nvSpPr>
        <p:spPr>
          <a:xfrm>
            <a:off x="8318021" y="4590089"/>
            <a:ext cx="3690937" cy="1154162"/>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permissions for admin consent flows</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delegated access for all users in the organization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application access</a:t>
            </a:r>
          </a:p>
        </p:txBody>
      </p:sp>
      <p:pic>
        <p:nvPicPr>
          <p:cNvPr id="9" name="Picture 8">
            <a:extLst>
              <a:ext uri="{FF2B5EF4-FFF2-40B4-BE49-F238E27FC236}">
                <a16:creationId xmlns:a16="http://schemas.microsoft.com/office/drawing/2014/main" id="{33FFDF57-EC7B-4949-B9AA-31AC3BFD4061}"/>
              </a:ext>
            </a:extLst>
          </p:cNvPr>
          <p:cNvPicPr>
            <a:picLocks noChangeAspect="1"/>
          </p:cNvPicPr>
          <p:nvPr/>
        </p:nvPicPr>
        <p:blipFill>
          <a:blip r:embed="rId4"/>
          <a:stretch>
            <a:fillRect/>
          </a:stretch>
        </p:blipFill>
        <p:spPr>
          <a:xfrm>
            <a:off x="4363189" y="1732590"/>
            <a:ext cx="3712464" cy="2651760"/>
          </a:xfrm>
          <a:prstGeom prst="rect">
            <a:avLst/>
          </a:prstGeom>
        </p:spPr>
      </p:pic>
      <p:pic>
        <p:nvPicPr>
          <p:cNvPr id="11" name="Picture 10">
            <a:extLst>
              <a:ext uri="{FF2B5EF4-FFF2-40B4-BE49-F238E27FC236}">
                <a16:creationId xmlns:a16="http://schemas.microsoft.com/office/drawing/2014/main" id="{D8AB7C1B-CBA1-4B32-9349-CA05F7428C4B}"/>
              </a:ext>
            </a:extLst>
          </p:cNvPr>
          <p:cNvPicPr>
            <a:picLocks noChangeAspect="1"/>
          </p:cNvPicPr>
          <p:nvPr/>
        </p:nvPicPr>
        <p:blipFill>
          <a:blip r:embed="rId5"/>
          <a:stretch>
            <a:fillRect/>
          </a:stretch>
        </p:blipFill>
        <p:spPr>
          <a:xfrm>
            <a:off x="572817" y="1732590"/>
            <a:ext cx="3548004" cy="2644267"/>
          </a:xfrm>
          <a:prstGeom prst="rect">
            <a:avLst/>
          </a:prstGeom>
        </p:spPr>
      </p:pic>
      <p:pic>
        <p:nvPicPr>
          <p:cNvPr id="14" name="Picture 13">
            <a:extLst>
              <a:ext uri="{FF2B5EF4-FFF2-40B4-BE49-F238E27FC236}">
                <a16:creationId xmlns:a16="http://schemas.microsoft.com/office/drawing/2014/main" id="{975F4366-80AE-471B-85E3-8AA1D1A59483}"/>
              </a:ext>
            </a:extLst>
          </p:cNvPr>
          <p:cNvPicPr>
            <a:picLocks noChangeAspect="1"/>
          </p:cNvPicPr>
          <p:nvPr/>
        </p:nvPicPr>
        <p:blipFill rotWithShape="1">
          <a:blip r:embed="rId6"/>
          <a:srcRect b="10550"/>
          <a:stretch/>
        </p:blipFill>
        <p:spPr>
          <a:xfrm>
            <a:off x="8318021" y="1732590"/>
            <a:ext cx="3712464" cy="2651760"/>
          </a:xfrm>
          <a:prstGeom prst="rect">
            <a:avLst/>
          </a:prstGeom>
        </p:spPr>
      </p:pic>
    </p:spTree>
    <p:extLst>
      <p:ext uri="{BB962C8B-B14F-4D97-AF65-F5344CB8AC3E}">
        <p14:creationId xmlns:p14="http://schemas.microsoft.com/office/powerpoint/2010/main" val="291936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mph" presetSubtype="0" grpId="1" nodeType="clickEffect">
                                  <p:stCondLst>
                                    <p:cond delay="0"/>
                                  </p:stCondLst>
                                  <p:childTnLst>
                                    <p:set>
                                      <p:cBhvr>
                                        <p:cTn id="10" dur="indefinite"/>
                                        <p:tgtEl>
                                          <p:spTgt spid="3"/>
                                        </p:tgtEl>
                                        <p:attrNameLst>
                                          <p:attrName>style.opacity</p:attrName>
                                        </p:attrNameLst>
                                      </p:cBhvr>
                                      <p:to>
                                        <p:strVal val="0.5"/>
                                      </p:to>
                                    </p:set>
                                    <p:animEffect filter="image" prLst="opacity: 0.5">
                                      <p:cBhvr rctx="IE">
                                        <p:cTn id="11" dur="indefinite"/>
                                        <p:tgtEl>
                                          <p:spTgt spid="3"/>
                                        </p:tgtEl>
                                      </p:cBhvr>
                                    </p:animEffect>
                                  </p:childTnLst>
                                </p:cTn>
                              </p:par>
                              <p:par>
                                <p:cTn id="12" presetID="1"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9" presetClass="emph" presetSubtype="0" grpId="1" nodeType="clickEffect">
                                  <p:stCondLst>
                                    <p:cond delay="0"/>
                                  </p:stCondLst>
                                  <p:childTnLst>
                                    <p:set>
                                      <p:cBhvr>
                                        <p:cTn id="17" dur="indefinite"/>
                                        <p:tgtEl>
                                          <p:spTgt spid="4"/>
                                        </p:tgtEl>
                                        <p:attrNameLst>
                                          <p:attrName>style.opacity</p:attrName>
                                        </p:attrNameLst>
                                      </p:cBhvr>
                                      <p:to>
                                        <p:strVal val="0.5"/>
                                      </p:to>
                                    </p:set>
                                    <p:animEffect filter="image" prLst="opacity: 0.5">
                                      <p:cBhvr rctx="IE">
                                        <p:cTn id="18" dur="indefinite"/>
                                        <p:tgtEl>
                                          <p:spTgt spid="4"/>
                                        </p:tgtEl>
                                      </p:cBhvr>
                                    </p:animEffect>
                                  </p:childTnLst>
                                </p:cTn>
                              </p:par>
                            </p:childTnLst>
                          </p:cTn>
                        </p:par>
                        <p:par>
                          <p:cTn id="19" fill="hold">
                            <p:stCondLst>
                              <p:cond delay="0"/>
                            </p:stCondLst>
                            <p:childTnLst>
                              <p:par>
                                <p:cTn id="20" presetID="1"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DBECF-A4CD-47B4-B4BA-BD1CD14ED952}"/>
              </a:ext>
            </a:extLst>
          </p:cNvPr>
          <p:cNvSpPr>
            <a:spLocks noGrp="1"/>
          </p:cNvSpPr>
          <p:nvPr>
            <p:ph type="title"/>
          </p:nvPr>
        </p:nvSpPr>
        <p:spPr>
          <a:xfrm>
            <a:off x="274639" y="295274"/>
            <a:ext cx="11889564" cy="917575"/>
          </a:xfrm>
        </p:spPr>
        <p:txBody>
          <a:bodyPr/>
          <a:lstStyle/>
          <a:p>
            <a:r>
              <a:rPr lang="en-US" sz="2800" dirty="0"/>
              <a:t>App registration v2.0 </a:t>
            </a:r>
          </a:p>
        </p:txBody>
      </p:sp>
      <p:sp>
        <p:nvSpPr>
          <p:cNvPr id="3" name="Text Placeholder 1">
            <a:extLst>
              <a:ext uri="{FF2B5EF4-FFF2-40B4-BE49-F238E27FC236}">
                <a16:creationId xmlns:a16="http://schemas.microsoft.com/office/drawing/2014/main" id="{BCEB2E47-4133-41F3-9085-FC098F5C8754}"/>
              </a:ext>
            </a:extLst>
          </p:cNvPr>
          <p:cNvSpPr txBox="1">
            <a:spLocks/>
          </p:cNvSpPr>
          <p:nvPr/>
        </p:nvSpPr>
        <p:spPr>
          <a:xfrm>
            <a:off x="475771" y="4590089"/>
            <a:ext cx="3690937" cy="92333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Create a new application</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3"/>
              </a:rPr>
              <a:t>https://apps.dev.microsoft.com</a:t>
            </a: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A unique Id is created for your app</a:t>
            </a:r>
          </a:p>
        </p:txBody>
      </p:sp>
      <p:sp>
        <p:nvSpPr>
          <p:cNvPr id="4" name="Text Placeholder 3">
            <a:extLst>
              <a:ext uri="{FF2B5EF4-FFF2-40B4-BE49-F238E27FC236}">
                <a16:creationId xmlns:a16="http://schemas.microsoft.com/office/drawing/2014/main" id="{4947CDD8-1055-4A7E-85CD-DC4D5831B770}"/>
              </a:ext>
            </a:extLst>
          </p:cNvPr>
          <p:cNvSpPr txBox="1">
            <a:spLocks/>
          </p:cNvSpPr>
          <p:nvPr/>
        </p:nvSpPr>
        <p:spPr>
          <a:xfrm>
            <a:off x="4396896" y="4590089"/>
            <a:ext cx="3690937" cy="1615827"/>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app platform</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App, SPA, Daemon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Native App</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API (Office Add-in)</a:t>
            </a:r>
          </a:p>
        </p:txBody>
      </p:sp>
      <p:sp>
        <p:nvSpPr>
          <p:cNvPr id="5" name="Text Placeholder 4">
            <a:extLst>
              <a:ext uri="{FF2B5EF4-FFF2-40B4-BE49-F238E27FC236}">
                <a16:creationId xmlns:a16="http://schemas.microsoft.com/office/drawing/2014/main" id="{AF11274A-CE9A-4626-BB4D-048B3C8A0D44}"/>
              </a:ext>
            </a:extLst>
          </p:cNvPr>
          <p:cNvSpPr txBox="1">
            <a:spLocks/>
          </p:cNvSpPr>
          <p:nvPr/>
        </p:nvSpPr>
        <p:spPr>
          <a:xfrm>
            <a:off x="8318021" y="4590089"/>
            <a:ext cx="3690937" cy="1154162"/>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permissions for admin consent flows</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delegated access for all users in the organization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application access</a:t>
            </a:r>
          </a:p>
        </p:txBody>
      </p:sp>
      <p:pic>
        <p:nvPicPr>
          <p:cNvPr id="6" name="Picture Placeholder 8">
            <a:extLst>
              <a:ext uri="{FF2B5EF4-FFF2-40B4-BE49-F238E27FC236}">
                <a16:creationId xmlns:a16="http://schemas.microsoft.com/office/drawing/2014/main" id="{F141B174-A746-42C6-A02F-743C501C8B33}"/>
              </a:ext>
            </a:extLst>
          </p:cNvPr>
          <p:cNvPicPr>
            <a:picLocks noChangeAspect="1"/>
          </p:cNvPicPr>
          <p:nvPr/>
        </p:nvPicPr>
        <p:blipFill>
          <a:blip r:embed="rId4"/>
          <a:stretch>
            <a:fillRect/>
          </a:stretch>
        </p:blipFill>
        <p:spPr>
          <a:xfrm>
            <a:off x="475772" y="1732590"/>
            <a:ext cx="3690936" cy="2654300"/>
          </a:xfrm>
          <a:prstGeom prst="rect">
            <a:avLst/>
          </a:prstGeom>
          <a:ln>
            <a:solidFill>
              <a:schemeClr val="tx1"/>
            </a:solidFill>
          </a:ln>
        </p:spPr>
      </p:pic>
      <p:pic>
        <p:nvPicPr>
          <p:cNvPr id="7" name="Picture Placeholder 14">
            <a:extLst>
              <a:ext uri="{FF2B5EF4-FFF2-40B4-BE49-F238E27FC236}">
                <a16:creationId xmlns:a16="http://schemas.microsoft.com/office/drawing/2014/main" id="{94A0EE56-155B-4A16-950B-7B66F2810401}"/>
              </a:ext>
            </a:extLst>
          </p:cNvPr>
          <p:cNvPicPr>
            <a:picLocks noChangeAspect="1"/>
          </p:cNvPicPr>
          <p:nvPr/>
        </p:nvPicPr>
        <p:blipFill>
          <a:blip r:embed="rId5"/>
          <a:stretch>
            <a:fillRect/>
          </a:stretch>
        </p:blipFill>
        <p:spPr>
          <a:xfrm>
            <a:off x="4422716" y="1732590"/>
            <a:ext cx="3695700" cy="2651760"/>
          </a:xfrm>
          <a:prstGeom prst="rect">
            <a:avLst/>
          </a:prstGeom>
          <a:ln>
            <a:solidFill>
              <a:schemeClr val="tx1"/>
            </a:solidFill>
          </a:ln>
        </p:spPr>
      </p:pic>
      <p:pic>
        <p:nvPicPr>
          <p:cNvPr id="8" name="Picture Placeholder 19">
            <a:extLst>
              <a:ext uri="{FF2B5EF4-FFF2-40B4-BE49-F238E27FC236}">
                <a16:creationId xmlns:a16="http://schemas.microsoft.com/office/drawing/2014/main" id="{BA4D940F-9475-41FD-A7B7-93C95A21C150}"/>
              </a:ext>
            </a:extLst>
          </p:cNvPr>
          <p:cNvPicPr>
            <a:picLocks noChangeAspect="1"/>
          </p:cNvPicPr>
          <p:nvPr/>
        </p:nvPicPr>
        <p:blipFill>
          <a:blip r:embed="rId6"/>
          <a:stretch>
            <a:fillRect/>
          </a:stretch>
        </p:blipFill>
        <p:spPr>
          <a:xfrm>
            <a:off x="8318021" y="1732590"/>
            <a:ext cx="3695700" cy="2654300"/>
          </a:xfrm>
          <a:prstGeom prst="rect">
            <a:avLst/>
          </a:prstGeom>
          <a:ln>
            <a:solidFill>
              <a:schemeClr val="tx1"/>
            </a:solidFill>
          </a:ln>
        </p:spPr>
      </p:pic>
    </p:spTree>
    <p:extLst>
      <p:ext uri="{BB962C8B-B14F-4D97-AF65-F5344CB8AC3E}">
        <p14:creationId xmlns:p14="http://schemas.microsoft.com/office/powerpoint/2010/main" val="2454371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mph" presetSubtype="0" grpId="1" nodeType="clickEffect">
                                  <p:stCondLst>
                                    <p:cond delay="0"/>
                                  </p:stCondLst>
                                  <p:childTnLst>
                                    <p:set>
                                      <p:cBhvr>
                                        <p:cTn id="12" dur="indefinite"/>
                                        <p:tgtEl>
                                          <p:spTgt spid="3"/>
                                        </p:tgtEl>
                                        <p:attrNameLst>
                                          <p:attrName>style.opacity</p:attrName>
                                        </p:attrNameLst>
                                      </p:cBhvr>
                                      <p:to>
                                        <p:strVal val="0.5"/>
                                      </p:to>
                                    </p:set>
                                    <p:animEffect filter="image" prLst="opacity: 0.5">
                                      <p:cBhvr rctx="IE">
                                        <p:cTn id="13" dur="indefinite"/>
                                        <p:tgtEl>
                                          <p:spTgt spid="3"/>
                                        </p:tgtEl>
                                      </p:cBhvr>
                                    </p:animEffect>
                                  </p:childTnLst>
                                </p:cTn>
                              </p:par>
                              <p:par>
                                <p:cTn id="14" presetID="9" presetClass="emph" presetSubtype="0" nodeType="withEffect">
                                  <p:stCondLst>
                                    <p:cond delay="0"/>
                                  </p:stCondLst>
                                  <p:childTnLst>
                                    <p:set>
                                      <p:cBhvr>
                                        <p:cTn id="15" dur="indefinite"/>
                                        <p:tgtEl>
                                          <p:spTgt spid="6"/>
                                        </p:tgtEl>
                                        <p:attrNameLst>
                                          <p:attrName>style.opacity</p:attrName>
                                        </p:attrNameLst>
                                      </p:cBhvr>
                                      <p:to>
                                        <p:strVal val="0.5"/>
                                      </p:to>
                                    </p:set>
                                    <p:animEffect filter="image" prLst="opacity: 0.5">
                                      <p:cBhvr rctx="IE">
                                        <p:cTn id="16" dur="indefinite"/>
                                        <p:tgtEl>
                                          <p:spTgt spid="6"/>
                                        </p:tgtEl>
                                      </p:cBhvr>
                                    </p:animEffec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mph" presetSubtype="0" grpId="1" nodeType="clickEffect">
                                  <p:stCondLst>
                                    <p:cond delay="0"/>
                                  </p:stCondLst>
                                  <p:childTnLst>
                                    <p:set>
                                      <p:cBhvr>
                                        <p:cTn id="24" dur="indefinite"/>
                                        <p:tgtEl>
                                          <p:spTgt spid="4"/>
                                        </p:tgtEl>
                                        <p:attrNameLst>
                                          <p:attrName>style.opacity</p:attrName>
                                        </p:attrNameLst>
                                      </p:cBhvr>
                                      <p:to>
                                        <p:strVal val="0.5"/>
                                      </p:to>
                                    </p:set>
                                    <p:animEffect filter="image" prLst="opacity: 0.5">
                                      <p:cBhvr rctx="IE">
                                        <p:cTn id="25" dur="indefinite"/>
                                        <p:tgtEl>
                                          <p:spTgt spid="4"/>
                                        </p:tgtEl>
                                      </p:cBhvr>
                                    </p:animEffect>
                                  </p:childTnLst>
                                </p:cTn>
                              </p:par>
                              <p:par>
                                <p:cTn id="26" presetID="9" presetClass="emph" presetSubtype="0" nodeType="withEffect">
                                  <p:stCondLst>
                                    <p:cond delay="0"/>
                                  </p:stCondLst>
                                  <p:childTnLst>
                                    <p:set>
                                      <p:cBhvr>
                                        <p:cTn id="27" dur="indefinite"/>
                                        <p:tgtEl>
                                          <p:spTgt spid="7"/>
                                        </p:tgtEl>
                                        <p:attrNameLst>
                                          <p:attrName>style.opacity</p:attrName>
                                        </p:attrNameLst>
                                      </p:cBhvr>
                                      <p:to>
                                        <p:strVal val="0.5"/>
                                      </p:to>
                                    </p:set>
                                    <p:animEffect filter="image" prLst="opacity: 0.5">
                                      <p:cBhvr rctx="IE">
                                        <p:cTn id="28" dur="indefinite"/>
                                        <p:tgtEl>
                                          <p:spTgt spid="7"/>
                                        </p:tgtEl>
                                      </p:cBhvr>
                                    </p:animEffect>
                                  </p:childTnLst>
                                </p:cTn>
                              </p:par>
                            </p:childTnLst>
                          </p:cTn>
                        </p:par>
                        <p:par>
                          <p:cTn id="29" fill="hold">
                            <p:stCondLst>
                              <p:cond delay="0"/>
                            </p:stCondLst>
                            <p:childTnLst>
                              <p:par>
                                <p:cTn id="30" presetID="1"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nodeType="after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C30A4-DA7F-44AA-BEED-D000A31BF022}"/>
              </a:ext>
            </a:extLst>
          </p:cNvPr>
          <p:cNvSpPr>
            <a:spLocks noGrp="1"/>
          </p:cNvSpPr>
          <p:nvPr>
            <p:ph type="title"/>
          </p:nvPr>
        </p:nvSpPr>
        <p:spPr>
          <a:xfrm>
            <a:off x="274639" y="295274"/>
            <a:ext cx="11889564" cy="917575"/>
          </a:xfrm>
        </p:spPr>
        <p:txBody>
          <a:bodyPr/>
          <a:lstStyle/>
          <a:p>
            <a:r>
              <a:rPr lang="en-US" sz="2800" dirty="0"/>
              <a:t>Authentication</a:t>
            </a:r>
          </a:p>
        </p:txBody>
      </p:sp>
      <p:sp>
        <p:nvSpPr>
          <p:cNvPr id="7" name="Rectangle 6">
            <a:extLst>
              <a:ext uri="{FF2B5EF4-FFF2-40B4-BE49-F238E27FC236}">
                <a16:creationId xmlns:a16="http://schemas.microsoft.com/office/drawing/2014/main" id="{A8DFF74E-D623-4482-B6DB-19D002544E67}"/>
              </a:ext>
            </a:extLst>
          </p:cNvPr>
          <p:cNvSpPr/>
          <p:nvPr/>
        </p:nvSpPr>
        <p:spPr bwMode="auto">
          <a:xfrm>
            <a:off x="1192888" y="4203270"/>
            <a:ext cx="3784427" cy="1529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5" name="Group 74"/>
          <p:cNvGrpSpPr/>
          <p:nvPr/>
        </p:nvGrpSpPr>
        <p:grpSpPr>
          <a:xfrm>
            <a:off x="4977315" y="5117707"/>
            <a:ext cx="3722240" cy="305753"/>
            <a:chOff x="4814652" y="5025122"/>
            <a:chExt cx="4290910" cy="265473"/>
          </a:xfrm>
        </p:grpSpPr>
        <p:cxnSp>
          <p:nvCxnSpPr>
            <p:cNvPr id="10" name="Straight Arrow Connector 9"/>
            <p:cNvCxnSpPr>
              <a:cxnSpLocks/>
            </p:cNvCxnSpPr>
            <p:nvPr/>
          </p:nvCxnSpPr>
          <p:spPr>
            <a:xfrm>
              <a:off x="4814652" y="5185666"/>
              <a:ext cx="4290910" cy="0"/>
            </a:xfrm>
            <a:prstGeom prst="straightConnector1">
              <a:avLst/>
            </a:prstGeom>
            <a:ln w="38100" cap="sq">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F421F25-1C41-48CD-B25F-49F307BDCFF6}"/>
                </a:ext>
              </a:extLst>
            </p:cNvPr>
            <p:cNvSpPr txBox="1"/>
            <p:nvPr/>
          </p:nvSpPr>
          <p:spPr>
            <a:xfrm>
              <a:off x="6332611" y="5025122"/>
              <a:ext cx="1735869" cy="265473"/>
            </a:xfrm>
            <a:prstGeom prst="hexagon">
              <a:avLst/>
            </a:prstGeom>
            <a:solidFill>
              <a:schemeClr val="bg1"/>
            </a:solidFill>
            <a:ln w="25400" cap="sq">
              <a:solidFill>
                <a:schemeClr val="tx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sp>
        <p:nvSpPr>
          <p:cNvPr id="9" name="Rectangle 8">
            <a:extLst>
              <a:ext uri="{FF2B5EF4-FFF2-40B4-BE49-F238E27FC236}">
                <a16:creationId xmlns:a16="http://schemas.microsoft.com/office/drawing/2014/main" id="{CC8923F5-2F87-4CFE-9D55-B408E5F8AFA1}"/>
              </a:ext>
            </a:extLst>
          </p:cNvPr>
          <p:cNvSpPr/>
          <p:nvPr/>
        </p:nvSpPr>
        <p:spPr bwMode="auto">
          <a:xfrm>
            <a:off x="2927006" y="4816538"/>
            <a:ext cx="1869211" cy="65332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MSAL or ADAL</a:t>
            </a:r>
          </a:p>
        </p:txBody>
      </p:sp>
      <p:grpSp>
        <p:nvGrpSpPr>
          <p:cNvPr id="72" name="Group 71"/>
          <p:cNvGrpSpPr/>
          <p:nvPr/>
        </p:nvGrpSpPr>
        <p:grpSpPr>
          <a:xfrm>
            <a:off x="1308568" y="4277232"/>
            <a:ext cx="2334935" cy="1232555"/>
            <a:chOff x="1258326" y="4135116"/>
            <a:chExt cx="2334935" cy="1232555"/>
          </a:xfrm>
        </p:grpSpPr>
        <p:sp>
          <p:nvSpPr>
            <p:cNvPr id="42" name="TextBox 12">
              <a:extLst>
                <a:ext uri="{FF2B5EF4-FFF2-40B4-BE49-F238E27FC236}">
                  <a16:creationId xmlns:a16="http://schemas.microsoft.com/office/drawing/2014/main" id="{3A2A2615-4279-40C0-9501-BD12D570E9D8}"/>
                </a:ext>
              </a:extLst>
            </p:cNvPr>
            <p:cNvSpPr txBox="1"/>
            <p:nvPr/>
          </p:nvSpPr>
          <p:spPr>
            <a:xfrm>
              <a:off x="1258326" y="4135116"/>
              <a:ext cx="2334935"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nb-NO" sz="24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YOUR APP</a:t>
              </a:r>
            </a:p>
          </p:txBody>
        </p:sp>
        <p:sp>
          <p:nvSpPr>
            <p:cNvPr id="45" name="Freeform 5"/>
            <p:cNvSpPr>
              <a:spLocks noEditPoints="1"/>
            </p:cNvSpPr>
            <p:nvPr/>
          </p:nvSpPr>
          <p:spPr bwMode="black">
            <a:xfrm>
              <a:off x="1431526" y="4714351"/>
              <a:ext cx="656160" cy="65332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48" name="Group 47"/>
          <p:cNvGrpSpPr/>
          <p:nvPr/>
        </p:nvGrpSpPr>
        <p:grpSpPr>
          <a:xfrm>
            <a:off x="8699555" y="4254710"/>
            <a:ext cx="1985722" cy="1985722"/>
            <a:chOff x="6294678" y="555615"/>
            <a:chExt cx="1985722" cy="1985722"/>
          </a:xfrm>
        </p:grpSpPr>
        <p:sp>
          <p:nvSpPr>
            <p:cNvPr id="49" name="Oval 48"/>
            <p:cNvSpPr/>
            <p:nvPr/>
          </p:nvSpPr>
          <p:spPr bwMode="auto">
            <a:xfrm>
              <a:off x="6294678" y="555615"/>
              <a:ext cx="1985722" cy="1985722"/>
            </a:xfrm>
            <a:prstGeom prst="ellipse">
              <a:avLst/>
            </a:prstGeom>
            <a:solidFill>
              <a:schemeClr val="tx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Freeform 21"/>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51" name="TextBox 50">
              <a:extLst/>
            </p:cNvPr>
            <p:cNvSpPr txBox="1"/>
            <p:nvPr/>
          </p:nvSpPr>
          <p:spPr>
            <a:xfrm>
              <a:off x="6482126" y="1404030"/>
              <a:ext cx="1610826" cy="960263"/>
            </a:xfrm>
            <a:prstGeom prst="rect">
              <a:avLst/>
            </a:prstGeom>
            <a:noFill/>
          </p:spPr>
          <p:txBody>
            <a:bodyPr wrap="non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353535"/>
                  </a:solidFill>
                  <a:effectLst/>
                  <a:uLnTx/>
                  <a:uFillTx/>
                  <a:latin typeface="Segoe UI Semilight"/>
                  <a:ea typeface="+mn-ea"/>
                  <a:cs typeface="+mn-cs"/>
                </a:rPr>
              </a:b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Graph</a:t>
              </a:r>
            </a:p>
          </p:txBody>
        </p:sp>
      </p:grpSp>
      <p:grpSp>
        <p:nvGrpSpPr>
          <p:cNvPr id="73" name="Group 72"/>
          <p:cNvGrpSpPr/>
          <p:nvPr/>
        </p:nvGrpSpPr>
        <p:grpSpPr>
          <a:xfrm>
            <a:off x="2700719" y="3083019"/>
            <a:ext cx="5141925" cy="1127714"/>
            <a:chOff x="2650477" y="2898863"/>
            <a:chExt cx="5141925" cy="1179030"/>
          </a:xfrm>
        </p:grpSpPr>
        <p:cxnSp>
          <p:nvCxnSpPr>
            <p:cNvPr id="53" name="Connector: Elbow 52"/>
            <p:cNvCxnSpPr>
              <a:cxnSpLocks/>
            </p:cNvCxnSpPr>
            <p:nvPr/>
          </p:nvCxnSpPr>
          <p:spPr>
            <a:xfrm rot="5400000">
              <a:off x="4631925" y="917415"/>
              <a:ext cx="1179030" cy="5141925"/>
            </a:xfrm>
            <a:prstGeom prst="bentConnector3">
              <a:avLst>
                <a:gd name="adj1" fmla="val 24021"/>
              </a:avLst>
            </a:prstGeom>
            <a:ln w="38100" cap="sq">
              <a:solidFill>
                <a:schemeClr val="accent2"/>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ECB4C90-DED9-40FE-8DA6-97FE28400C4E}"/>
                </a:ext>
              </a:extLst>
            </p:cNvPr>
            <p:cNvSpPr txBox="1"/>
            <p:nvPr/>
          </p:nvSpPr>
          <p:spPr>
            <a:xfrm>
              <a:off x="3007265" y="3002738"/>
              <a:ext cx="1095175" cy="324645"/>
            </a:xfrm>
            <a:prstGeom prst="hexagon">
              <a:avLst/>
            </a:prstGeom>
            <a:solidFill>
              <a:schemeClr val="bg1"/>
            </a:solidFill>
            <a:ln w="25400" cap="sq">
              <a:solidFill>
                <a:schemeClr val="accent2"/>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id_token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74" name="Group 73"/>
          <p:cNvGrpSpPr/>
          <p:nvPr/>
        </p:nvGrpSpPr>
        <p:grpSpPr>
          <a:xfrm>
            <a:off x="3085104" y="3284485"/>
            <a:ext cx="4905285" cy="918785"/>
            <a:chOff x="2119012" y="3100333"/>
            <a:chExt cx="5153494" cy="918785"/>
          </a:xfrm>
        </p:grpSpPr>
        <p:cxnSp>
          <p:nvCxnSpPr>
            <p:cNvPr id="52" name="Connector: Elbow 51"/>
            <p:cNvCxnSpPr>
              <a:cxnSpLocks/>
              <a:stCxn id="3" idx="4"/>
              <a:endCxn id="7" idx="0"/>
            </p:cNvCxnSpPr>
            <p:nvPr/>
          </p:nvCxnSpPr>
          <p:spPr>
            <a:xfrm rot="5400000">
              <a:off x="4236366" y="982979"/>
              <a:ext cx="918785" cy="5153494"/>
            </a:xfrm>
            <a:prstGeom prst="bentConnector3">
              <a:avLst>
                <a:gd name="adj1" fmla="val 50000"/>
              </a:avLst>
            </a:prstGeom>
            <a:ln w="38100" cap="sq">
              <a:solidFill>
                <a:schemeClr val="accent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5DACDD2B-0D4F-4DE6-A596-550B45B7CB0D}"/>
                </a:ext>
              </a:extLst>
            </p:cNvPr>
            <p:cNvSpPr txBox="1"/>
            <p:nvPr/>
          </p:nvSpPr>
          <p:spPr>
            <a:xfrm>
              <a:off x="3700564" y="3386782"/>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20" name="TextBox 19">
              <a:extLst>
                <a:ext uri="{FF2B5EF4-FFF2-40B4-BE49-F238E27FC236}">
                  <a16:creationId xmlns:a16="http://schemas.microsoft.com/office/drawing/2014/main" id="{ED2A163A-E796-4AE3-AED8-B7E4F451FE21}"/>
                </a:ext>
              </a:extLst>
            </p:cNvPr>
            <p:cNvSpPr txBox="1"/>
            <p:nvPr/>
          </p:nvSpPr>
          <p:spPr>
            <a:xfrm>
              <a:off x="5605501" y="3406844"/>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refresh_token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4" name="Group 3"/>
          <p:cNvGrpSpPr/>
          <p:nvPr/>
        </p:nvGrpSpPr>
        <p:grpSpPr>
          <a:xfrm>
            <a:off x="6997526" y="1298763"/>
            <a:ext cx="1985722" cy="1985722"/>
            <a:chOff x="6294678" y="555615"/>
            <a:chExt cx="1985722" cy="1985722"/>
          </a:xfrm>
        </p:grpSpPr>
        <p:sp>
          <p:nvSpPr>
            <p:cNvPr id="3" name="Oval 2"/>
            <p:cNvSpPr/>
            <p:nvPr/>
          </p:nvSpPr>
          <p:spPr bwMode="auto">
            <a:xfrm>
              <a:off x="6294678" y="555615"/>
              <a:ext cx="1985722" cy="198572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Freeform 21"/>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47" name="TextBox 46">
              <a:extLst/>
            </p:cNvPr>
            <p:cNvSpPr txBox="1"/>
            <p:nvPr/>
          </p:nvSpPr>
          <p:spPr>
            <a:xfrm>
              <a:off x="6482126" y="1404030"/>
              <a:ext cx="1610826" cy="960263"/>
            </a:xfrm>
            <a:prstGeom prst="rect">
              <a:avLst/>
            </a:prstGeom>
            <a:noFill/>
          </p:spPr>
          <p:txBody>
            <a:bodyPr wrap="non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FFFFFF"/>
                  </a:solidFill>
                  <a:effectLst/>
                  <a:uLnTx/>
                  <a:uFillTx/>
                  <a:latin typeface="Segoe UI Semilight"/>
                  <a:ea typeface="+mn-ea"/>
                  <a:cs typeface="+mn-cs"/>
                </a:rPr>
              </a:b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Identity</a:t>
              </a:r>
            </a:p>
          </p:txBody>
        </p:sp>
      </p:grpSp>
    </p:spTree>
    <p:extLst>
      <p:ext uri="{BB962C8B-B14F-4D97-AF65-F5344CB8AC3E}">
        <p14:creationId xmlns:p14="http://schemas.microsoft.com/office/powerpoint/2010/main" val="1143791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Authorization code grant – mobile, native and web application </a:t>
            </a:r>
          </a:p>
        </p:txBody>
      </p:sp>
      <p:grpSp>
        <p:nvGrpSpPr>
          <p:cNvPr id="40" name="Group 39">
            <a:extLst>
              <a:ext uri="{FF2B5EF4-FFF2-40B4-BE49-F238E27FC236}">
                <a16:creationId xmlns:a16="http://schemas.microsoft.com/office/drawing/2014/main" id="{EB5343C3-5CCE-4BB5-A1E1-FFC55FE7354A}"/>
              </a:ext>
            </a:extLst>
          </p:cNvPr>
          <p:cNvGrpSpPr/>
          <p:nvPr/>
        </p:nvGrpSpPr>
        <p:grpSpPr>
          <a:xfrm>
            <a:off x="377172" y="1295398"/>
            <a:ext cx="11808190" cy="5356468"/>
            <a:chOff x="377172" y="1295398"/>
            <a:chExt cx="11808190" cy="5356468"/>
          </a:xfrm>
        </p:grpSpPr>
        <p:sp>
          <p:nvSpPr>
            <p:cNvPr id="42" name="Rectangle 41">
              <a:extLst>
                <a:ext uri="{FF2B5EF4-FFF2-40B4-BE49-F238E27FC236}">
                  <a16:creationId xmlns:a16="http://schemas.microsoft.com/office/drawing/2014/main" id="{9055567D-AC1E-4BA8-8DB1-52D5C912781F}"/>
                </a:ext>
              </a:extLst>
            </p:cNvPr>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43" name="Rectangle 42">
              <a:extLst>
                <a:ext uri="{FF2B5EF4-FFF2-40B4-BE49-F238E27FC236}">
                  <a16:creationId xmlns:a16="http://schemas.microsoft.com/office/drawing/2014/main" id="{A2532244-FCD7-4D3C-83F6-897F7F00722C}"/>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4" name="Rectangle 43">
              <a:extLst>
                <a:ext uri="{FF2B5EF4-FFF2-40B4-BE49-F238E27FC236}">
                  <a16:creationId xmlns:a16="http://schemas.microsoft.com/office/drawing/2014/main" id="{1757BB72-8BD1-465D-BEB5-03D0FF841764}"/>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5" name="Rectangle 44">
              <a:extLst>
                <a:ext uri="{FF2B5EF4-FFF2-40B4-BE49-F238E27FC236}">
                  <a16:creationId xmlns:a16="http://schemas.microsoft.com/office/drawing/2014/main" id="{22763D0E-7C74-48A9-9BB3-B7F2383FD04C}"/>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46" name="Rectangle 45">
              <a:extLst>
                <a:ext uri="{FF2B5EF4-FFF2-40B4-BE49-F238E27FC236}">
                  <a16:creationId xmlns:a16="http://schemas.microsoft.com/office/drawing/2014/main" id="{9AB17841-3987-4F6A-B2FB-546434CA85D8}"/>
                </a:ext>
              </a:extLst>
            </p:cNvPr>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48" name="Rectangle 47">
              <a:extLst>
                <a:ext uri="{FF2B5EF4-FFF2-40B4-BE49-F238E27FC236}">
                  <a16:creationId xmlns:a16="http://schemas.microsoft.com/office/drawing/2014/main" id="{95E0FC6D-ADD5-49E5-A83D-F1078A841590}"/>
                </a:ext>
              </a:extLst>
            </p:cNvPr>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9" name="Straight Connector 48">
              <a:extLst>
                <a:ext uri="{FF2B5EF4-FFF2-40B4-BE49-F238E27FC236}">
                  <a16:creationId xmlns:a16="http://schemas.microsoft.com/office/drawing/2014/main" id="{BC36AF56-D364-496A-8B9F-8DFBB4782A7C}"/>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5131C1D-044B-4C81-8F03-69B3066EE8FE}"/>
                </a:ext>
              </a:extLst>
            </p:cNvPr>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F02D229-8E1B-4691-87DE-8AEE0AD9F8C1}"/>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5CCC73B8-4D1B-46F9-8A64-D3081847697A}"/>
                </a:ext>
              </a:extLst>
            </p:cNvPr>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FE94314D-0611-480D-8BA0-68521397E3D1}"/>
                </a:ext>
              </a:extLst>
            </p:cNvPr>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D725E5A1-287E-4059-9C64-2B4E33F9992D}"/>
                </a:ext>
              </a:extLst>
            </p:cNvPr>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FA97D7C-F3E3-4938-8D28-63F5E265EFF1}"/>
                </a:ext>
              </a:extLst>
            </p:cNvPr>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DFAB4EDF-B755-4AB7-99DD-7A1BCFD3155C}"/>
                </a:ext>
              </a:extLst>
            </p:cNvPr>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60AE30E7-6379-4EC9-843D-ABBCB326D704}"/>
                </a:ext>
              </a:extLst>
            </p:cNvPr>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2DFEECF-FB00-4C59-A848-EDA709B82F51}"/>
                </a:ext>
              </a:extLst>
            </p:cNvPr>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8FAC2826-F945-43B7-BCA0-D747FD50567B}"/>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65" name="Straight Arrow Connector 64">
              <a:extLst>
                <a:ext uri="{FF2B5EF4-FFF2-40B4-BE49-F238E27FC236}">
                  <a16:creationId xmlns:a16="http://schemas.microsoft.com/office/drawing/2014/main" id="{7ABFD1A5-79A4-4D53-BFD1-77E533C59408}"/>
                </a:ext>
              </a:extLst>
            </p:cNvPr>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E102F50-10C5-4133-955C-4DF2260F5519}"/>
                </a:ext>
              </a:extLst>
            </p:cNvPr>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F4F825C-E7BE-4F6F-9E4A-F3114FA72DF4}"/>
                </a:ext>
              </a:extLst>
            </p:cNvPr>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68EAD434-1F57-44D3-8D90-6244DB93D343}"/>
                </a:ext>
              </a:extLst>
            </p:cNvPr>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9ED1960A-D12D-4395-B233-9FB97372D882}"/>
                </a:ext>
              </a:extLst>
            </p:cNvPr>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76" name="TextBox 75">
              <a:extLst>
                <a:ext uri="{FF2B5EF4-FFF2-40B4-BE49-F238E27FC236}">
                  <a16:creationId xmlns:a16="http://schemas.microsoft.com/office/drawing/2014/main" id="{989CE2E0-53FA-4D2A-A2FA-C472014573EC}"/>
                </a:ext>
              </a:extLst>
            </p:cNvPr>
            <p:cNvSpPr txBox="1"/>
            <p:nvPr/>
          </p:nvSpPr>
          <p:spPr>
            <a:xfrm>
              <a:off x="2291349" y="3271138"/>
              <a:ext cx="296549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grant_type</a:t>
              </a:r>
              <a:r>
                <a:rPr lang="fr-FR" sz="1200" i="1" dirty="0">
                  <a:solidFill>
                    <a:schemeClr val="tx2"/>
                  </a:solidFill>
                </a:rPr>
                <a:t>=</a:t>
              </a:r>
              <a:r>
                <a:rPr lang="fr-FR" sz="1200" i="1" dirty="0" err="1">
                  <a:solidFill>
                    <a:schemeClr val="tx2"/>
                  </a:solidFill>
                </a:rPr>
                <a:t>authorization_code&amp;code</a:t>
              </a:r>
              <a:r>
                <a:rPr lang="fr-FR" sz="1200" i="1" dirty="0">
                  <a:solidFill>
                    <a:schemeClr val="tx2"/>
                  </a:solidFill>
                </a:rPr>
                <a:t>=…</a:t>
              </a:r>
            </a:p>
          </p:txBody>
        </p:sp>
        <p:sp>
          <p:nvSpPr>
            <p:cNvPr id="77" name="TextBox 76">
              <a:extLst>
                <a:ext uri="{FF2B5EF4-FFF2-40B4-BE49-F238E27FC236}">
                  <a16:creationId xmlns:a16="http://schemas.microsoft.com/office/drawing/2014/main" id="{1F3FA587-7977-4F86-84A3-EB0032770B18}"/>
                </a:ext>
              </a:extLst>
            </p:cNvPr>
            <p:cNvSpPr txBox="1"/>
            <p:nvPr/>
          </p:nvSpPr>
          <p:spPr>
            <a:xfrm>
              <a:off x="975857" y="3762549"/>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78" name="TextBox 77">
              <a:extLst>
                <a:ext uri="{FF2B5EF4-FFF2-40B4-BE49-F238E27FC236}">
                  <a16:creationId xmlns:a16="http://schemas.microsoft.com/office/drawing/2014/main" id="{1DECF25E-7C68-4F39-80E1-13CA9FA46443}"/>
                </a:ext>
              </a:extLst>
            </p:cNvPr>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79" name="TextBox 78">
              <a:extLst>
                <a:ext uri="{FF2B5EF4-FFF2-40B4-BE49-F238E27FC236}">
                  <a16:creationId xmlns:a16="http://schemas.microsoft.com/office/drawing/2014/main" id="{8C272F53-BF97-49F3-AA75-20185EF0FBD3}"/>
                </a:ext>
              </a:extLst>
            </p:cNvPr>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80" name="TextBox 79">
              <a:extLst>
                <a:ext uri="{FF2B5EF4-FFF2-40B4-BE49-F238E27FC236}">
                  <a16:creationId xmlns:a16="http://schemas.microsoft.com/office/drawing/2014/main" id="{D684FABB-1658-4D89-855A-9F228E65679D}"/>
                </a:ext>
              </a:extLst>
            </p:cNvPr>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81" name="TextBox 80">
              <a:extLst>
                <a:ext uri="{FF2B5EF4-FFF2-40B4-BE49-F238E27FC236}">
                  <a16:creationId xmlns:a16="http://schemas.microsoft.com/office/drawing/2014/main" id="{8C14D147-4CF7-49C8-B39B-E02E1D891AF9}"/>
                </a:ext>
              </a:extLst>
            </p:cNvPr>
            <p:cNvSpPr txBox="1"/>
            <p:nvPr/>
          </p:nvSpPr>
          <p:spPr>
            <a:xfrm>
              <a:off x="975857" y="5699201"/>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82" name="TextBox 81">
              <a:extLst>
                <a:ext uri="{FF2B5EF4-FFF2-40B4-BE49-F238E27FC236}">
                  <a16:creationId xmlns:a16="http://schemas.microsoft.com/office/drawing/2014/main" id="{1065792C-710C-4B1A-B5DB-FE74E370BB45}"/>
                </a:ext>
              </a:extLst>
            </p:cNvPr>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83" name="TextBox 82">
              <a:extLst>
                <a:ext uri="{FF2B5EF4-FFF2-40B4-BE49-F238E27FC236}">
                  <a16:creationId xmlns:a16="http://schemas.microsoft.com/office/drawing/2014/main" id="{5CA586FB-1D19-4D86-B705-9B6EBA57BF10}"/>
                </a:ext>
              </a:extLst>
            </p:cNvPr>
            <p:cNvSpPr txBox="1"/>
            <p:nvPr/>
          </p:nvSpPr>
          <p:spPr>
            <a:xfrm>
              <a:off x="2275565" y="2220140"/>
              <a:ext cx="2471061"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code&amp;client_id</a:t>
              </a:r>
              <a:r>
                <a:rPr lang="fr-FR" sz="1200" i="1" dirty="0">
                  <a:solidFill>
                    <a:schemeClr val="tx2"/>
                  </a:solidFill>
                </a:rPr>
                <a:t>=…</a:t>
              </a:r>
            </a:p>
          </p:txBody>
        </p:sp>
        <p:sp>
          <p:nvSpPr>
            <p:cNvPr id="84" name="TextBox 83">
              <a:extLst>
                <a:ext uri="{FF2B5EF4-FFF2-40B4-BE49-F238E27FC236}">
                  <a16:creationId xmlns:a16="http://schemas.microsoft.com/office/drawing/2014/main" id="{A19B441B-0819-4AE9-B5A9-9160F2B3A56D}"/>
                </a:ext>
              </a:extLst>
            </p:cNvPr>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85" name="Group 84">
              <a:extLst>
                <a:ext uri="{FF2B5EF4-FFF2-40B4-BE49-F238E27FC236}">
                  <a16:creationId xmlns:a16="http://schemas.microsoft.com/office/drawing/2014/main" id="{09CD4B25-F8FD-46CA-90F0-C892C6BF9769}"/>
                </a:ext>
              </a:extLst>
            </p:cNvPr>
            <p:cNvGrpSpPr/>
            <p:nvPr/>
          </p:nvGrpSpPr>
          <p:grpSpPr>
            <a:xfrm>
              <a:off x="5100704" y="4740417"/>
              <a:ext cx="527602" cy="527600"/>
              <a:chOff x="4963878" y="4740417"/>
              <a:chExt cx="527602" cy="527600"/>
            </a:xfrm>
          </p:grpSpPr>
          <p:sp>
            <p:nvSpPr>
              <p:cNvPr id="92" name="Oval 91">
                <a:extLst>
                  <a:ext uri="{FF2B5EF4-FFF2-40B4-BE49-F238E27FC236}">
                    <a16:creationId xmlns:a16="http://schemas.microsoft.com/office/drawing/2014/main" id="{73C4B04B-4DA4-4E07-BDD0-6CFBA06C80DA}"/>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5">
                <a:extLst>
                  <a:ext uri="{FF2B5EF4-FFF2-40B4-BE49-F238E27FC236}">
                    <a16:creationId xmlns:a16="http://schemas.microsoft.com/office/drawing/2014/main" id="{D98596FF-2613-43AB-AB5B-BC96646C38C0}"/>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553752-2D04-479F-8A2D-275D7F1FEC5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with mobile and native applications</a:t>
            </a:r>
          </a:p>
        </p:txBody>
      </p:sp>
      <p:sp>
        <p:nvSpPr>
          <p:cNvPr id="5" name="Rectangle 4"/>
          <p:cNvSpPr/>
          <p:nvPr/>
        </p:nvSpPr>
        <p:spPr>
          <a:xfrm>
            <a:off x="465137" y="1823398"/>
            <a:ext cx="11533187" cy="4185761"/>
          </a:xfrm>
          <a:prstGeom prst="rect">
            <a:avLst/>
          </a:prstGeom>
          <a:ln>
            <a:noFill/>
          </a:ln>
        </p:spPr>
        <p:txBody>
          <a:bodyPr wrap="square">
            <a:spAutoFit/>
          </a:bodyPr>
          <a:lstStyle/>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PublicClientApplication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IdentityClientApp</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new</a:t>
            </a:r>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PublicClientApplication</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clientId</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p>
          <a:p>
            <a:r>
              <a:rPr lang="en-US" sz="1400" dirty="0">
                <a:solidFill>
                  <a:srgbClr val="0000FF"/>
                </a:solidFill>
                <a:latin typeface="Consolas" panose="020B0609020204030204" pitchFamily="49" charset="0"/>
              </a:rPr>
              <a:t>public</a:t>
            </a:r>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static</a:t>
            </a:r>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async</a:t>
            </a:r>
            <a:r>
              <a:rPr lang="en-US" sz="1400" dirty="0">
                <a:solidFill>
                  <a:srgbClr val="000000"/>
                </a:solidFill>
                <a:latin typeface="Consolas" panose="020B0609020204030204" pitchFamily="49" charset="0"/>
              </a:rPr>
              <a:t> </a:t>
            </a:r>
            <a:r>
              <a:rPr lang="en-US" sz="1400" dirty="0">
                <a:solidFill>
                  <a:srgbClr val="2B91AF"/>
                </a:solidFill>
                <a:latin typeface="Consolas" panose="020B0609020204030204" pitchFamily="49" charset="0"/>
              </a:rPr>
              <a:t>Task</a:t>
            </a:r>
            <a:r>
              <a:rPr lang="en-US" sz="1400" dirty="0">
                <a:solidFill>
                  <a:srgbClr val="000000"/>
                </a:solidFill>
                <a:latin typeface="Consolas" panose="020B0609020204030204" pitchFamily="49" charset="0"/>
              </a:rPr>
              <a:t>&lt;</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&gt; </a:t>
            </a:r>
            <a:r>
              <a:rPr lang="en-US" sz="1400" dirty="0" err="1">
                <a:solidFill>
                  <a:srgbClr val="000000"/>
                </a:solidFill>
                <a:latin typeface="Consolas" panose="020B0609020204030204" pitchFamily="49" charset="0"/>
              </a:rPr>
              <a:t>GetTokenForUserAsync</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scopes = {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User.Read</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a:solidFill>
                  <a:srgbClr val="A31515"/>
                </a:solidFill>
                <a:latin typeface="Consolas" panose="020B0609020204030204" pitchFamily="49" charset="0"/>
              </a:rPr>
              <a:t>"</a:t>
            </a:r>
            <a:r>
              <a:rPr lang="en-US" sz="1400" dirty="0" err="1">
                <a:solidFill>
                  <a:srgbClr val="A31515"/>
                </a:solidFill>
                <a:latin typeface="Consolas" panose="020B0609020204030204" pitchFamily="49" charset="0"/>
              </a:rPr>
              <a:t>Mail.Send</a:t>
            </a:r>
            <a:r>
              <a:rPr lang="en-US" sz="1400" dirty="0">
                <a:solidFill>
                  <a:srgbClr val="A31515"/>
                </a:solidFill>
                <a:latin typeface="Consolas" panose="020B0609020204030204" pitchFamily="49" charset="0"/>
              </a:rPr>
              <a:t>"</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err="1">
                <a:solidFill>
                  <a:srgbClr val="2B91AF"/>
                </a:solidFill>
                <a:latin typeface="Consolas" panose="020B0609020204030204" pitchFamily="49" charset="0"/>
              </a:rPr>
              <a:t>AuthenticationResult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authResult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try</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//Look in cache for a token for this user with the specified scopes</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authResult</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await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IdentityClientApp.AcquireTokenSilentAsync</a:t>
            </a:r>
            <a:r>
              <a:rPr lang="en-US" sz="1400" dirty="0">
                <a:solidFill>
                  <a:srgbClr val="000000"/>
                </a:solidFill>
                <a:latin typeface="Consolas" panose="020B0609020204030204" pitchFamily="49" charset="0"/>
              </a:rPr>
              <a:t>(scopes, </a:t>
            </a:r>
            <a:r>
              <a:rPr lang="en-US" sz="1400" dirty="0" err="1">
                <a:solidFill>
                  <a:srgbClr val="000000"/>
                </a:solidFill>
                <a:latin typeface="Consolas" panose="020B0609020204030204" pitchFamily="49" charset="0"/>
              </a:rPr>
              <a:t>IdentityClientApp.Users.First</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authResult.AccessToken</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catch</a:t>
            </a:r>
            <a:r>
              <a:rPr lang="en-US" sz="1400" dirty="0">
                <a:solidFill>
                  <a:srgbClr val="000000"/>
                </a:solidFill>
                <a:latin typeface="Consolas" panose="020B0609020204030204" pitchFamily="49" charset="0"/>
              </a:rPr>
              <a:t> (</a:t>
            </a:r>
            <a:r>
              <a:rPr lang="en-US" sz="1400" dirty="0">
                <a:solidFill>
                  <a:srgbClr val="2B91AF"/>
                </a:solidFill>
                <a:latin typeface="Consolas" panose="020B0609020204030204" pitchFamily="49" charset="0"/>
              </a:rPr>
              <a:t>Exception</a:t>
            </a:r>
            <a:r>
              <a:rPr lang="en-US" sz="1400" dirty="0">
                <a:solidFill>
                  <a:srgbClr val="000000"/>
                </a:solidFill>
                <a:latin typeface="Consolas" panose="020B0609020204030204" pitchFamily="49" charset="0"/>
              </a:rPr>
              <a:t>)</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//Acquire a refresh and access token</a:t>
            </a:r>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authResult</a:t>
            </a:r>
            <a:r>
              <a:rPr lang="en-US" sz="1400" dirty="0">
                <a:solidFill>
                  <a:srgbClr val="000000"/>
                </a:solidFill>
                <a:latin typeface="Consolas" panose="020B0609020204030204" pitchFamily="49" charset="0"/>
              </a:rPr>
              <a:t> = </a:t>
            </a:r>
            <a:r>
              <a:rPr lang="en-US" sz="1400" dirty="0">
                <a:solidFill>
                  <a:srgbClr val="0000FF"/>
                </a:solidFill>
                <a:latin typeface="Consolas" panose="020B0609020204030204" pitchFamily="49" charset="0"/>
              </a:rPr>
              <a:t>await</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IdentityClientApp.AcquireTokenAsync</a:t>
            </a:r>
            <a:r>
              <a:rPr lang="en-US" sz="1400" dirty="0">
                <a:solidFill>
                  <a:srgbClr val="000000"/>
                </a:solidFill>
                <a:latin typeface="Consolas" panose="020B0609020204030204" pitchFamily="49" charset="0"/>
              </a:rPr>
              <a:t>(scopes);</a:t>
            </a: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return</a:t>
            </a: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authResult.AccessToken</a:t>
            </a:r>
            <a:r>
              <a:rPr lang="en-US"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    </a:t>
            </a:r>
          </a:p>
          <a:p>
            <a:r>
              <a:rPr lang="en-US" sz="1400" dirty="0">
                <a:solidFill>
                  <a:srgbClr val="000000"/>
                </a:solidFill>
                <a:latin typeface="Consolas" panose="020B0609020204030204" pitchFamily="49" charset="0"/>
              </a:rPr>
              <a:t>}</a:t>
            </a:r>
            <a:endParaRPr lang="en-US" sz="1400" dirty="0"/>
          </a:p>
        </p:txBody>
      </p:sp>
    </p:spTree>
    <p:extLst>
      <p:ext uri="{BB962C8B-B14F-4D97-AF65-F5344CB8AC3E}">
        <p14:creationId xmlns:p14="http://schemas.microsoft.com/office/powerpoint/2010/main" val="392555131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Implicit grant – JavaScript application (browser)</a:t>
            </a:r>
          </a:p>
        </p:txBody>
      </p:sp>
      <p:grpSp>
        <p:nvGrpSpPr>
          <p:cNvPr id="9" name="Group 8">
            <a:extLst>
              <a:ext uri="{FF2B5EF4-FFF2-40B4-BE49-F238E27FC236}">
                <a16:creationId xmlns:a16="http://schemas.microsoft.com/office/drawing/2014/main" id="{AD3E2D72-23CF-47DF-A38A-C2EAB881A4D2}"/>
              </a:ext>
            </a:extLst>
          </p:cNvPr>
          <p:cNvGrpSpPr/>
          <p:nvPr/>
        </p:nvGrpSpPr>
        <p:grpSpPr>
          <a:xfrm>
            <a:off x="377172" y="1295398"/>
            <a:ext cx="11808190" cy="5356468"/>
            <a:chOff x="377172" y="1295398"/>
            <a:chExt cx="11808190" cy="5356468"/>
          </a:xfrm>
        </p:grpSpPr>
        <p:sp>
          <p:nvSpPr>
            <p:cNvPr id="92" name="Rectangle 91">
              <a:extLst>
                <a:ext uri="{FF2B5EF4-FFF2-40B4-BE49-F238E27FC236}">
                  <a16:creationId xmlns:a16="http://schemas.microsoft.com/office/drawing/2014/main" id="{08CFAE31-E5AE-4FD8-95E3-5480AE79019E}"/>
                </a:ext>
              </a:extLst>
            </p:cNvPr>
            <p:cNvSpPr/>
            <p:nvPr/>
          </p:nvSpPr>
          <p:spPr bwMode="auto">
            <a:xfrm>
              <a:off x="617029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93" name="Rectangle 92">
              <a:extLst>
                <a:ext uri="{FF2B5EF4-FFF2-40B4-BE49-F238E27FC236}">
                  <a16:creationId xmlns:a16="http://schemas.microsoft.com/office/drawing/2014/main" id="{786880BB-B5A7-4279-9E87-A516BD7C39BC}"/>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94" name="Rectangle 93">
              <a:extLst>
                <a:ext uri="{FF2B5EF4-FFF2-40B4-BE49-F238E27FC236}">
                  <a16:creationId xmlns:a16="http://schemas.microsoft.com/office/drawing/2014/main" id="{4B8E8BA1-B1F5-43B3-A301-48230139AE9C}"/>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95" name="Rectangle 94">
              <a:extLst>
                <a:ext uri="{FF2B5EF4-FFF2-40B4-BE49-F238E27FC236}">
                  <a16:creationId xmlns:a16="http://schemas.microsoft.com/office/drawing/2014/main" id="{077F6A05-3325-4833-94B5-781DCCFC661B}"/>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96" name="Rectangle 95">
              <a:extLst>
                <a:ext uri="{FF2B5EF4-FFF2-40B4-BE49-F238E27FC236}">
                  <a16:creationId xmlns:a16="http://schemas.microsoft.com/office/drawing/2014/main" id="{A4273F87-7E52-40BA-A015-EECBF8FA2609}"/>
                </a:ext>
              </a:extLst>
            </p:cNvPr>
            <p:cNvSpPr/>
            <p:nvPr/>
          </p:nvSpPr>
          <p:spPr bwMode="auto">
            <a:xfrm>
              <a:off x="449047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cxnSp>
          <p:nvCxnSpPr>
            <p:cNvPr id="101" name="Straight Connector 100">
              <a:extLst>
                <a:ext uri="{FF2B5EF4-FFF2-40B4-BE49-F238E27FC236}">
                  <a16:creationId xmlns:a16="http://schemas.microsoft.com/office/drawing/2014/main" id="{B54DE7DA-6D33-4E58-BD83-B2F33F00100F}"/>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E490CBC7-2E7E-4BB3-BA6D-D23691AF8BA0}"/>
                </a:ext>
              </a:extLst>
            </p:cNvPr>
            <p:cNvCxnSpPr>
              <a:cxnSpLocks/>
            </p:cNvCxnSpPr>
            <p:nvPr/>
          </p:nvCxnSpPr>
          <p:spPr>
            <a:xfrm>
              <a:off x="617029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DC9627B8-4544-433E-84D4-F75B877975C9}"/>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8EA29819-93C2-4C51-B001-96F4E6EB17C6}"/>
                </a:ext>
              </a:extLst>
            </p:cNvPr>
            <p:cNvCxnSpPr>
              <a:cxnSpLocks/>
            </p:cNvCxnSpPr>
            <p:nvPr/>
          </p:nvCxnSpPr>
          <p:spPr>
            <a:xfrm>
              <a:off x="783423" y="2553206"/>
              <a:ext cx="5386873"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9E05A533-A39E-444F-B84D-33ECDA544425}"/>
                </a:ext>
              </a:extLst>
            </p:cNvPr>
            <p:cNvCxnSpPr/>
            <p:nvPr/>
          </p:nvCxnSpPr>
          <p:spPr>
            <a:xfrm>
              <a:off x="783423" y="3849086"/>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9224BB49-4EE4-46D1-A1CE-7F5CFC8841D5}"/>
                </a:ext>
              </a:extLst>
            </p:cNvPr>
            <p:cNvCxnSpPr>
              <a:cxnSpLocks/>
            </p:cNvCxnSpPr>
            <p:nvPr/>
          </p:nvCxnSpPr>
          <p:spPr>
            <a:xfrm>
              <a:off x="861374" y="3050879"/>
              <a:ext cx="530892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BC1C9C7-BD85-4BC8-852F-51561BD91061}"/>
                </a:ext>
              </a:extLst>
            </p:cNvPr>
            <p:cNvCxnSpPr>
              <a:cxnSpLocks/>
            </p:cNvCxnSpPr>
            <p:nvPr/>
          </p:nvCxnSpPr>
          <p:spPr>
            <a:xfrm>
              <a:off x="861374" y="3996897"/>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8C0E0158-63FF-4688-8529-9694C3355EFC}"/>
                </a:ext>
              </a:extLst>
            </p:cNvPr>
            <p:cNvSpPr/>
            <p:nvPr/>
          </p:nvSpPr>
          <p:spPr bwMode="auto">
            <a:xfrm>
              <a:off x="783423" y="4547845"/>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112" name="Straight Arrow Connector 111">
              <a:extLst>
                <a:ext uri="{FF2B5EF4-FFF2-40B4-BE49-F238E27FC236}">
                  <a16:creationId xmlns:a16="http://schemas.microsoft.com/office/drawing/2014/main" id="{93065577-30BE-4C13-8206-0BC2031B29EC}"/>
                </a:ext>
              </a:extLst>
            </p:cNvPr>
            <p:cNvCxnSpPr>
              <a:cxnSpLocks/>
            </p:cNvCxnSpPr>
            <p:nvPr/>
          </p:nvCxnSpPr>
          <p:spPr>
            <a:xfrm>
              <a:off x="783423" y="5377523"/>
              <a:ext cx="5386873" cy="1759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3B3B6727-02C6-4C99-A2C8-F67A11B95A2C}"/>
                </a:ext>
              </a:extLst>
            </p:cNvPr>
            <p:cNvCxnSpPr>
              <a:cxnSpLocks/>
            </p:cNvCxnSpPr>
            <p:nvPr/>
          </p:nvCxnSpPr>
          <p:spPr>
            <a:xfrm>
              <a:off x="861374" y="5537515"/>
              <a:ext cx="530892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20ACC69-43EF-4F9C-8AF9-28838E34A011}"/>
                </a:ext>
              </a:extLst>
            </p:cNvPr>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196E383E-3837-4890-B6AB-CBBDE35438CD}"/>
                </a:ext>
              </a:extLst>
            </p:cNvPr>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DDA7E31F-22CF-4D87-B4B3-87AFC929AACE}"/>
                </a:ext>
              </a:extLst>
            </p:cNvPr>
            <p:cNvSpPr txBox="1"/>
            <p:nvPr/>
          </p:nvSpPr>
          <p:spPr>
            <a:xfrm>
              <a:off x="975857" y="3028000"/>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119" name="TextBox 118">
              <a:extLst>
                <a:ext uri="{FF2B5EF4-FFF2-40B4-BE49-F238E27FC236}">
                  <a16:creationId xmlns:a16="http://schemas.microsoft.com/office/drawing/2014/main" id="{AE57C23B-E1D7-4CE1-BC6B-3C620E8AA24B}"/>
                </a:ext>
              </a:extLst>
            </p:cNvPr>
            <p:cNvSpPr txBox="1"/>
            <p:nvPr/>
          </p:nvSpPr>
          <p:spPr>
            <a:xfrm>
              <a:off x="6561509" y="3527837"/>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20" name="TextBox 119">
              <a:extLst>
                <a:ext uri="{FF2B5EF4-FFF2-40B4-BE49-F238E27FC236}">
                  <a16:creationId xmlns:a16="http://schemas.microsoft.com/office/drawing/2014/main" id="{AF2AC273-8FE0-40DC-877A-AECF9F105AB8}"/>
                </a:ext>
              </a:extLst>
            </p:cNvPr>
            <p:cNvSpPr txBox="1"/>
            <p:nvPr/>
          </p:nvSpPr>
          <p:spPr>
            <a:xfrm>
              <a:off x="975857" y="3969197"/>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121" name="TextBox 120">
              <a:extLst>
                <a:ext uri="{FF2B5EF4-FFF2-40B4-BE49-F238E27FC236}">
                  <a16:creationId xmlns:a16="http://schemas.microsoft.com/office/drawing/2014/main" id="{D9499659-606F-4A13-BFC1-C748C47E3647}"/>
                </a:ext>
              </a:extLst>
            </p:cNvPr>
            <p:cNvSpPr txBox="1"/>
            <p:nvPr/>
          </p:nvSpPr>
          <p:spPr>
            <a:xfrm>
              <a:off x="1800884" y="5041495"/>
              <a:ext cx="1739707"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(hidden sign in request)</a:t>
              </a:r>
            </a:p>
          </p:txBody>
        </p:sp>
        <p:sp>
          <p:nvSpPr>
            <p:cNvPr id="122" name="TextBox 121">
              <a:extLst>
                <a:ext uri="{FF2B5EF4-FFF2-40B4-BE49-F238E27FC236}">
                  <a16:creationId xmlns:a16="http://schemas.microsoft.com/office/drawing/2014/main" id="{F790CECD-0493-480E-8D6E-DB83202ADA32}"/>
                </a:ext>
              </a:extLst>
            </p:cNvPr>
            <p:cNvSpPr txBox="1"/>
            <p:nvPr/>
          </p:nvSpPr>
          <p:spPr>
            <a:xfrm>
              <a:off x="975857" y="5520986"/>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123" name="TextBox 122">
              <a:extLst>
                <a:ext uri="{FF2B5EF4-FFF2-40B4-BE49-F238E27FC236}">
                  <a16:creationId xmlns:a16="http://schemas.microsoft.com/office/drawing/2014/main" id="{EE7F6A6A-738A-4368-9DF9-1140CDCED5A5}"/>
                </a:ext>
              </a:extLst>
            </p:cNvPr>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24" name="TextBox 123">
              <a:extLst>
                <a:ext uri="{FF2B5EF4-FFF2-40B4-BE49-F238E27FC236}">
                  <a16:creationId xmlns:a16="http://schemas.microsoft.com/office/drawing/2014/main" id="{B4E1B1E6-93F6-48E7-BA05-44C999392BA1}"/>
                </a:ext>
              </a:extLst>
            </p:cNvPr>
            <p:cNvSpPr txBox="1"/>
            <p:nvPr/>
          </p:nvSpPr>
          <p:spPr>
            <a:xfrm>
              <a:off x="2275565" y="2220140"/>
              <a:ext cx="253005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token&amp;client_id</a:t>
              </a:r>
              <a:r>
                <a:rPr lang="fr-FR" sz="1200" i="1" dirty="0">
                  <a:solidFill>
                    <a:schemeClr val="tx2"/>
                  </a:solidFill>
                </a:rPr>
                <a:t>=…</a:t>
              </a:r>
            </a:p>
          </p:txBody>
        </p:sp>
        <p:sp>
          <p:nvSpPr>
            <p:cNvPr id="125" name="TextBox 124">
              <a:extLst>
                <a:ext uri="{FF2B5EF4-FFF2-40B4-BE49-F238E27FC236}">
                  <a16:creationId xmlns:a16="http://schemas.microsoft.com/office/drawing/2014/main" id="{B4AF2E81-A666-4135-9DAC-F01502F1D246}"/>
                </a:ext>
              </a:extLst>
            </p:cNvPr>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126" name="Group 125">
              <a:extLst>
                <a:ext uri="{FF2B5EF4-FFF2-40B4-BE49-F238E27FC236}">
                  <a16:creationId xmlns:a16="http://schemas.microsoft.com/office/drawing/2014/main" id="{343D5F53-6C62-4C9A-981D-541B6D60B186}"/>
                </a:ext>
              </a:extLst>
            </p:cNvPr>
            <p:cNvGrpSpPr/>
            <p:nvPr/>
          </p:nvGrpSpPr>
          <p:grpSpPr>
            <a:xfrm>
              <a:off x="5100704" y="4451052"/>
              <a:ext cx="527602" cy="527600"/>
              <a:chOff x="4963878" y="4740417"/>
              <a:chExt cx="527602" cy="527600"/>
            </a:xfrm>
          </p:grpSpPr>
          <p:sp>
            <p:nvSpPr>
              <p:cNvPr id="127" name="Oval 126">
                <a:extLst>
                  <a:ext uri="{FF2B5EF4-FFF2-40B4-BE49-F238E27FC236}">
                    <a16:creationId xmlns:a16="http://schemas.microsoft.com/office/drawing/2014/main" id="{AF251008-A2C5-4216-9451-556BDFC060B8}"/>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5">
                <a:extLst>
                  <a:ext uri="{FF2B5EF4-FFF2-40B4-BE49-F238E27FC236}">
                    <a16:creationId xmlns:a16="http://schemas.microsoft.com/office/drawing/2014/main" id="{607BC82E-36EC-40D9-8779-7ECD9C7842F0}"/>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29698667"/>
      </p:ext>
    </p:extLst>
  </p:cSld>
  <p:clrMapOvr>
    <a:masterClrMapping/>
  </p:clrMapOvr>
  <p:transition>
    <p:fade/>
  </p:transition>
</p:sld>
</file>

<file path=ppt/theme/theme1.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3408</Words>
  <Application>Microsoft Office PowerPoint</Application>
  <PresentationFormat>Custom</PresentationFormat>
  <Paragraphs>407</Paragraphs>
  <Slides>25</Slides>
  <Notes>23</Notes>
  <HiddenSlides>9</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Arial</vt:lpstr>
      <vt:lpstr>Calibri</vt:lpstr>
      <vt:lpstr>Consolas</vt:lpstr>
      <vt:lpstr>Lucida Console</vt:lpstr>
      <vt:lpstr>Segoe UI</vt:lpstr>
      <vt:lpstr>Segoe UI Light</vt:lpstr>
      <vt:lpstr>Segoe UI Semibold</vt:lpstr>
      <vt:lpstr>Segoe UI Semilight</vt:lpstr>
      <vt:lpstr>Times New Roman</vt:lpstr>
      <vt:lpstr>Wingdings</vt:lpstr>
      <vt:lpstr>1_Office 365 PPT Template - 2017</vt:lpstr>
      <vt:lpstr>Authenticate and  connect with  Microsoft Graph</vt:lpstr>
      <vt:lpstr>Overview and  Protocols in the v2.0 endpoint</vt:lpstr>
      <vt:lpstr>Azure AD auth endpoints</vt:lpstr>
      <vt:lpstr>App registration v1.0 </vt:lpstr>
      <vt:lpstr>App registration v2.0 </vt:lpstr>
      <vt:lpstr>Authentication</vt:lpstr>
      <vt:lpstr>Authorization code grant – mobile, native and web application </vt:lpstr>
      <vt:lpstr>Using MSAL with mobile and native applications</vt:lpstr>
      <vt:lpstr>Implicit grant – JavaScript application (browser)</vt:lpstr>
      <vt:lpstr>Implicit grant</vt:lpstr>
      <vt:lpstr>Using MSAL Library with JavaScript applications</vt:lpstr>
      <vt:lpstr>Client credentials grant - daemon applications</vt:lpstr>
      <vt:lpstr>Client credentials grant</vt:lpstr>
      <vt:lpstr>Using MSAL Library with server to server</vt:lpstr>
      <vt:lpstr>OpenID Connect and the v2.0 endpoint</vt:lpstr>
      <vt:lpstr>OpenID Connect</vt:lpstr>
      <vt:lpstr>OWIN OpenID Connect middleware and v2 endpoint</vt:lpstr>
      <vt:lpstr>Using MSAL with ASP.NET MVC applications</vt:lpstr>
      <vt:lpstr>Troubleshooting errors in Auth flow</vt:lpstr>
      <vt:lpstr>Troubleshooting tokens</vt:lpstr>
      <vt:lpstr>New Azure function bindings</vt:lpstr>
      <vt:lpstr>Demo  Avoid the auth hassle - use Azure functions</vt:lpstr>
      <vt:lpstr>Summary</vt:lpstr>
      <vt:lpstr>Thank you</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2017-11-01T19:16:48Z</dcterms:modified>
  <cp:category/>
</cp:coreProperties>
</file>

<file path=docProps/thumbnail.jpeg>
</file>